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1" r:id="rId3"/>
    <p:sldId id="290" r:id="rId4"/>
    <p:sldId id="302" r:id="rId5"/>
    <p:sldId id="300" r:id="rId6"/>
    <p:sldId id="289" r:id="rId7"/>
    <p:sldId id="288" r:id="rId8"/>
    <p:sldId id="293" r:id="rId9"/>
    <p:sldId id="287" r:id="rId10"/>
    <p:sldId id="286" r:id="rId11"/>
    <p:sldId id="285" r:id="rId12"/>
    <p:sldId id="284" r:id="rId13"/>
    <p:sldId id="283" r:id="rId14"/>
    <p:sldId id="282" r:id="rId15"/>
    <p:sldId id="281" r:id="rId16"/>
    <p:sldId id="280" r:id="rId17"/>
    <p:sldId id="279" r:id="rId18"/>
    <p:sldId id="278" r:id="rId19"/>
    <p:sldId id="277" r:id="rId20"/>
    <p:sldId id="276" r:id="rId21"/>
    <p:sldId id="275" r:id="rId22"/>
    <p:sldId id="274" r:id="rId23"/>
    <p:sldId id="273" r:id="rId24"/>
    <p:sldId id="303" r:id="rId25"/>
    <p:sldId id="294" r:id="rId26"/>
    <p:sldId id="272" r:id="rId27"/>
    <p:sldId id="271" r:id="rId28"/>
    <p:sldId id="295" r:id="rId29"/>
    <p:sldId id="296" r:id="rId30"/>
    <p:sldId id="270" r:id="rId31"/>
    <p:sldId id="269" r:id="rId32"/>
    <p:sldId id="268" r:id="rId33"/>
    <p:sldId id="297" r:id="rId34"/>
    <p:sldId id="298" r:id="rId35"/>
    <p:sldId id="267" r:id="rId36"/>
    <p:sldId id="266" r:id="rId37"/>
    <p:sldId id="299" r:id="rId38"/>
    <p:sldId id="265" r:id="rId39"/>
    <p:sldId id="264" r:id="rId40"/>
    <p:sldId id="263" r:id="rId41"/>
    <p:sldId id="262" r:id="rId42"/>
    <p:sldId id="261" r:id="rId43"/>
    <p:sldId id="304" r:id="rId44"/>
    <p:sldId id="260" r:id="rId4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48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8" d="100"/>
          <a:sy n="118" d="100"/>
        </p:scale>
        <p:origin x="198" y="51"/>
      </p:cViewPr>
      <p:guideLst>
        <p:guide orient="horz" pos="2484"/>
        <p:guide/>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2027-0973-4618-9BE4-3886E005692D}"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5F981-E612-433B-B7D7-43FEF8465AA8}" type="slidenum">
              <a:rPr lang="en-US" smtClean="0"/>
              <a:t>‹#›</a:t>
            </a:fld>
            <a:endParaRPr lang="en-US"/>
          </a:p>
        </p:txBody>
      </p:sp>
    </p:spTree>
    <p:extLst>
      <p:ext uri="{BB962C8B-B14F-4D97-AF65-F5344CB8AC3E}">
        <p14:creationId xmlns:p14="http://schemas.microsoft.com/office/powerpoint/2010/main" val="177001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5F981-E612-433B-B7D7-43FEF8465AA8}" type="slidenum">
              <a:rPr lang="en-US" smtClean="0"/>
              <a:t>7</a:t>
            </a:fld>
            <a:endParaRPr lang="en-US"/>
          </a:p>
        </p:txBody>
      </p:sp>
    </p:spTree>
    <p:extLst>
      <p:ext uri="{BB962C8B-B14F-4D97-AF65-F5344CB8AC3E}">
        <p14:creationId xmlns:p14="http://schemas.microsoft.com/office/powerpoint/2010/main" val="289622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407988" y="698500"/>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4:notes"/>
          <p:cNvSpPr txBox="1">
            <a:spLocks noGrp="1"/>
          </p:cNvSpPr>
          <p:nvPr>
            <p:ph type="body" idx="1"/>
          </p:nvPr>
        </p:nvSpPr>
        <p:spPr>
          <a:xfrm>
            <a:off x="701682" y="4416432"/>
            <a:ext cx="5607050" cy="4181475"/>
          </a:xfrm>
          <a:prstGeom prst="rect">
            <a:avLst/>
          </a:prstGeom>
          <a:noFill/>
          <a:ln>
            <a:noFill/>
          </a:ln>
        </p:spPr>
        <p:txBody>
          <a:bodyPr spcFirstLastPara="1" wrap="square" lIns="92208" tIns="46092" rIns="92208" bIns="46092" anchor="t" anchorCtr="0">
            <a:noAutofit/>
          </a:bodyPr>
          <a:lstStyle/>
          <a:p>
            <a:pPr marL="0" indent="0">
              <a:spcBef>
                <a:spcPts val="0"/>
              </a:spcBef>
            </a:pPr>
            <a:r>
              <a:rPr lang="en-US" dirty="0"/>
              <a:t>Lots of churches say that they love everyone? But they may not – deliberately </a:t>
            </a:r>
            <a:r>
              <a:rPr lang="en-US"/>
              <a:t>or otherwise. </a:t>
            </a:r>
            <a:endParaRPr dirty="0"/>
          </a:p>
        </p:txBody>
      </p:sp>
      <p:sp>
        <p:nvSpPr>
          <p:cNvPr id="180" name="Google Shape;180;p4:notes"/>
          <p:cNvSpPr txBox="1">
            <a:spLocks noGrp="1"/>
          </p:cNvSpPr>
          <p:nvPr>
            <p:ph type="sldNum" idx="12"/>
          </p:nvPr>
        </p:nvSpPr>
        <p:spPr>
          <a:xfrm>
            <a:off x="3970345" y="8831263"/>
            <a:ext cx="3038475" cy="463550"/>
          </a:xfrm>
          <a:prstGeom prst="rect">
            <a:avLst/>
          </a:prstGeom>
          <a:noFill/>
          <a:ln>
            <a:noFill/>
          </a:ln>
        </p:spPr>
        <p:txBody>
          <a:bodyPr spcFirstLastPara="1" wrap="square" lIns="92208" tIns="46092" rIns="92208" bIns="46092" anchor="b" anchorCtr="0">
            <a:noAutofit/>
          </a:bodyPr>
          <a:lstStyle/>
          <a:p>
            <a:pPr algn="r"/>
            <a:fld id="{00000000-1234-1234-1234-123412341234}" type="slidenum">
              <a:rPr lang="en-US"/>
              <a:pPr algn="r"/>
              <a:t>8</a:t>
            </a:fld>
            <a:endParaRPr/>
          </a:p>
        </p:txBody>
      </p:sp>
      <p:sp>
        <p:nvSpPr>
          <p:cNvPr id="3" name="Footer Placeholder 2">
            <a:extLst>
              <a:ext uri="{FF2B5EF4-FFF2-40B4-BE49-F238E27FC236}">
                <a16:creationId xmlns:a16="http://schemas.microsoft.com/office/drawing/2014/main" id="{021E6AA9-42D7-6C1C-9AA6-0ECB0C889A99}"/>
              </a:ext>
            </a:extLst>
          </p:cNvPr>
          <p:cNvSpPr>
            <a:spLocks noGrp="1"/>
          </p:cNvSpPr>
          <p:nvPr>
            <p:ph type="ftr" idx="11"/>
          </p:nvPr>
        </p:nvSpPr>
        <p:spPr/>
        <p:txBody>
          <a:bodyPr/>
          <a:lstStyle/>
          <a:p>
            <a:r>
              <a:rPr lang="en-US"/>
              <a:t>GBHEM - March 2025</a:t>
            </a:r>
          </a:p>
        </p:txBody>
      </p:sp>
      <p:sp>
        <p:nvSpPr>
          <p:cNvPr id="2" name="Header Placeholder 1">
            <a:extLst>
              <a:ext uri="{FF2B5EF4-FFF2-40B4-BE49-F238E27FC236}">
                <a16:creationId xmlns:a16="http://schemas.microsoft.com/office/drawing/2014/main" id="{E1AF2AD2-1BA4-8738-F454-BD7FBD90C1BB}"/>
              </a:ext>
            </a:extLst>
          </p:cNvPr>
          <p:cNvSpPr>
            <a:spLocks noGrp="1"/>
          </p:cNvSpPr>
          <p:nvPr>
            <p:ph type="hdr" idx="2"/>
          </p:nvPr>
        </p:nvSpPr>
        <p:spPr/>
        <p:txBody>
          <a:bodyPr/>
          <a:lstStyle/>
          <a:p>
            <a:endParaRPr lang="en-US"/>
          </a:p>
        </p:txBody>
      </p:sp>
      <p:sp>
        <p:nvSpPr>
          <p:cNvPr id="4" name="Date Placeholder 3">
            <a:extLst>
              <a:ext uri="{FF2B5EF4-FFF2-40B4-BE49-F238E27FC236}">
                <a16:creationId xmlns:a16="http://schemas.microsoft.com/office/drawing/2014/main" id="{C4DA1344-5AF4-4BED-AAB4-7FDCD19F7BEC}"/>
              </a:ext>
            </a:extLst>
          </p:cNvPr>
          <p:cNvSpPr>
            <a:spLocks noGrp="1"/>
          </p:cNvSpPr>
          <p:nvPr>
            <p:ph type="dt" idx="10"/>
          </p:nvPr>
        </p:nvSpPr>
        <p:spPr/>
        <p:txBody>
          <a:bodyPr/>
          <a:lstStyle/>
          <a:p>
            <a:fld id="{CE296393-AC35-46E5-AA62-78F3F9EB6956}" type="datetime4">
              <a:rPr lang="en-US" smtClean="0"/>
              <a:t>April 14, 2025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51F49C38-87E8-4065-BDE5-E7B505F29B5C}" type="datetimeFigureOut">
              <a:rPr lang="en-US"/>
              <a:pPr>
                <a:defRPr/>
              </a:pPr>
              <a:t>4/14/2025</a:t>
            </a:fld>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31C37D0-0A0B-4513-90F5-8360998C8485}" type="slidenum">
              <a:rPr lang="en-US"/>
              <a:pPr>
                <a:defRPr/>
              </a:pPr>
              <a:t>‹#›</a:t>
            </a:fld>
            <a:endParaRPr lang="en-US"/>
          </a:p>
        </p:txBody>
      </p:sp>
    </p:spTree>
    <p:extLst>
      <p:ext uri="{BB962C8B-B14F-4D97-AF65-F5344CB8AC3E}">
        <p14:creationId xmlns:p14="http://schemas.microsoft.com/office/powerpoint/2010/main" val="34391782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D9E11AD0-C114-454C-8B49-FECA09C75337}" type="datetimeFigureOut">
              <a:rPr lang="en-US"/>
              <a:pPr>
                <a:defRPr/>
              </a:pPr>
              <a:t>4/14/2025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F6168284-9ECE-43E7-BA19-9C8B8193F99B}" type="slidenum">
              <a:rPr lang="en-US"/>
              <a:pPr>
                <a:defRPr/>
              </a:pPr>
              <a:t>‹#›</a:t>
            </a:fld>
            <a:endParaRPr lang="en-US"/>
          </a:p>
        </p:txBody>
      </p:sp>
    </p:spTree>
    <p:extLst>
      <p:ext uri="{BB962C8B-B14F-4D97-AF65-F5344CB8AC3E}">
        <p14:creationId xmlns:p14="http://schemas.microsoft.com/office/powerpoint/2010/main" val="422299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7970B6F2-58CF-4126-8403-A29F85D3C58A}" type="datetimeFigureOut">
              <a:rPr lang="en-US"/>
              <a:pPr>
                <a:defRPr/>
              </a:pPr>
              <a:t>4/14/2025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40A264E2-C2A9-4A51-8074-662D79C19C17}" type="slidenum">
              <a:rPr lang="en-US"/>
              <a:pPr>
                <a:defRPr/>
              </a:pPr>
              <a:t>‹#›</a:t>
            </a:fld>
            <a:endParaRPr lang="en-US"/>
          </a:p>
        </p:txBody>
      </p:sp>
    </p:spTree>
    <p:extLst>
      <p:ext uri="{BB962C8B-B14F-4D97-AF65-F5344CB8AC3E}">
        <p14:creationId xmlns:p14="http://schemas.microsoft.com/office/powerpoint/2010/main" val="424809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05376ADB-F467-4EF0-943B-0DAED1297A49}" type="datetimeFigureOut">
              <a:rPr lang="en-US"/>
              <a:pPr>
                <a:defRPr/>
              </a:pPr>
              <a:t>4/14/2025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F70440BF-BA9F-49AB-A2DF-FB096B975D46}" type="slidenum">
              <a:rPr lang="en-US"/>
              <a:pPr>
                <a:defRPr/>
              </a:pPr>
              <a:t>‹#›</a:t>
            </a:fld>
            <a:endParaRPr lang="en-US"/>
          </a:p>
        </p:txBody>
      </p:sp>
    </p:spTree>
    <p:extLst>
      <p:ext uri="{BB962C8B-B14F-4D97-AF65-F5344CB8AC3E}">
        <p14:creationId xmlns:p14="http://schemas.microsoft.com/office/powerpoint/2010/main" val="107338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3DDE6905-7BAF-4A49-929F-33454EB521FA}" type="datetimeFigureOut">
              <a:rPr lang="en-US"/>
              <a:pPr>
                <a:defRPr/>
              </a:pPr>
              <a:t>4/14/2025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49B80AA0-BA62-402B-9113-46629D60A17C}" type="slidenum">
              <a:rPr lang="en-US"/>
              <a:pPr>
                <a:defRPr/>
              </a:pPr>
              <a:t>‹#›</a:t>
            </a:fld>
            <a:endParaRPr lang="en-US"/>
          </a:p>
        </p:txBody>
      </p:sp>
    </p:spTree>
    <p:extLst>
      <p:ext uri="{BB962C8B-B14F-4D97-AF65-F5344CB8AC3E}">
        <p14:creationId xmlns:p14="http://schemas.microsoft.com/office/powerpoint/2010/main" val="121340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CBD708CF-8F51-46CD-A568-C58E67D357C3}" type="datetimeFigureOut">
              <a:rPr lang="en-US"/>
              <a:pPr>
                <a:defRPr/>
              </a:pPr>
              <a:t>4/14/2025</a:t>
            </a:fld>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D045979D-E13C-48C7-83E1-EF2C1C658F42}" type="slidenum">
              <a:rPr lang="en-US"/>
              <a:pPr>
                <a:defRPr/>
              </a:pPr>
              <a:t>‹#›</a:t>
            </a:fld>
            <a:endParaRPr lang="en-US"/>
          </a:p>
        </p:txBody>
      </p:sp>
    </p:spTree>
    <p:extLst>
      <p:ext uri="{BB962C8B-B14F-4D97-AF65-F5344CB8AC3E}">
        <p14:creationId xmlns:p14="http://schemas.microsoft.com/office/powerpoint/2010/main" val="3300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E458A04A-19D6-43DA-8CC3-DBFC5076F0C6}" type="datetimeFigureOut">
              <a:rPr lang="en-US"/>
              <a:pPr>
                <a:defRPr/>
              </a:pPr>
              <a:t>4/14/2025</a:t>
            </a:fld>
            <a:endParaRPr lang="en-US"/>
          </a:p>
        </p:txBody>
      </p:sp>
      <p:sp>
        <p:nvSpPr>
          <p:cNvPr id="8"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9F0BDAF7-070F-4E95-BCBF-76CE56816C2D}" type="slidenum">
              <a:rPr lang="en-US"/>
              <a:pPr>
                <a:defRPr/>
              </a:pPr>
              <a:t>‹#›</a:t>
            </a:fld>
            <a:endParaRPr lang="en-US"/>
          </a:p>
        </p:txBody>
      </p:sp>
    </p:spTree>
    <p:extLst>
      <p:ext uri="{BB962C8B-B14F-4D97-AF65-F5344CB8AC3E}">
        <p14:creationId xmlns:p14="http://schemas.microsoft.com/office/powerpoint/2010/main" val="174792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94721608-1A4E-482C-9952-1F96221B275C}" type="datetimeFigureOut">
              <a:rPr lang="en-US"/>
              <a:pPr>
                <a:defRPr/>
              </a:pPr>
              <a:t>4/14/2025</a:t>
            </a:fld>
            <a:endParaRPr lang="en-US"/>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8AB2880-3D7E-46EA-B698-5E1AEF615E69}" type="slidenum">
              <a:rPr lang="en-US"/>
              <a:pPr>
                <a:defRPr/>
              </a:pPr>
              <a:t>‹#›</a:t>
            </a:fld>
            <a:endParaRPr lang="en-US"/>
          </a:p>
        </p:txBody>
      </p:sp>
    </p:spTree>
    <p:extLst>
      <p:ext uri="{BB962C8B-B14F-4D97-AF65-F5344CB8AC3E}">
        <p14:creationId xmlns:p14="http://schemas.microsoft.com/office/powerpoint/2010/main" val="141989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8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B556401C-6E86-4C7F-8628-A6A367B1574E}" type="datetimeFigureOut">
              <a:rPr lang="en-US"/>
              <a:pPr>
                <a:defRPr/>
              </a:pPr>
              <a:t>4/14/2025</a:t>
            </a:fld>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CA49658-92AE-42C7-9EA0-BD5139C02936}" type="slidenum">
              <a:rPr lang="en-US"/>
              <a:pPr>
                <a:defRPr/>
              </a:pPr>
              <a:t>‹#›</a:t>
            </a:fld>
            <a:endParaRPr lang="en-US"/>
          </a:p>
        </p:txBody>
      </p:sp>
    </p:spTree>
    <p:extLst>
      <p:ext uri="{BB962C8B-B14F-4D97-AF65-F5344CB8AC3E}">
        <p14:creationId xmlns:p14="http://schemas.microsoft.com/office/powerpoint/2010/main" val="354350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1565049E-28B5-4AF9-AA08-3DC3B4DAA956}" type="datetimeFigureOut">
              <a:rPr lang="en-US"/>
              <a:pPr>
                <a:defRPr/>
              </a:pPr>
              <a:t>4/14/2025</a:t>
            </a:fld>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2F19FCB2-56E2-46E6-BDF5-C3BE3176FB5F}" type="slidenum">
              <a:rPr lang="en-US"/>
              <a:pPr>
                <a:defRPr/>
              </a:pPr>
              <a:t>‹#›</a:t>
            </a:fld>
            <a:endParaRPr lang="en-US"/>
          </a:p>
        </p:txBody>
      </p:sp>
    </p:spTree>
    <p:extLst>
      <p:ext uri="{BB962C8B-B14F-4D97-AF65-F5344CB8AC3E}">
        <p14:creationId xmlns:p14="http://schemas.microsoft.com/office/powerpoint/2010/main" val="374647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chemeClr val="tx1"/>
          </a:solidFill>
          <a:latin typeface="Trebuchet MS" pitchFamily="34" charset="0"/>
        </a:defRPr>
      </a:lvl2pPr>
      <a:lvl3pPr algn="ctr" rtl="0" eaLnBrk="0" fontAlgn="base" hangingPunct="0">
        <a:spcBef>
          <a:spcPct val="0"/>
        </a:spcBef>
        <a:spcAft>
          <a:spcPct val="0"/>
        </a:spcAft>
        <a:defRPr sz="4400" b="1">
          <a:solidFill>
            <a:schemeClr val="tx1"/>
          </a:solidFill>
          <a:latin typeface="Trebuchet MS" pitchFamily="34" charset="0"/>
        </a:defRPr>
      </a:lvl3pPr>
      <a:lvl4pPr algn="ctr" rtl="0" eaLnBrk="0" fontAlgn="base" hangingPunct="0">
        <a:spcBef>
          <a:spcPct val="0"/>
        </a:spcBef>
        <a:spcAft>
          <a:spcPct val="0"/>
        </a:spcAft>
        <a:defRPr sz="4400" b="1">
          <a:solidFill>
            <a:schemeClr val="tx1"/>
          </a:solidFill>
          <a:latin typeface="Trebuchet MS" pitchFamily="34" charset="0"/>
        </a:defRPr>
      </a:lvl4pPr>
      <a:lvl5pPr algn="ctr" rtl="0" eaLnBrk="0" fontAlgn="base" hangingPunct="0">
        <a:spcBef>
          <a:spcPct val="0"/>
        </a:spcBef>
        <a:spcAft>
          <a:spcPct val="0"/>
        </a:spcAft>
        <a:defRPr sz="4400" b="1">
          <a:solidFill>
            <a:schemeClr val="tx1"/>
          </a:solidFill>
          <a:latin typeface="Trebuchet MS" pitchFamily="34" charset="0"/>
        </a:defRPr>
      </a:lvl5pPr>
      <a:lvl6pPr marL="457200" algn="ctr" rtl="0" fontAlgn="base">
        <a:spcBef>
          <a:spcPct val="0"/>
        </a:spcBef>
        <a:spcAft>
          <a:spcPct val="0"/>
        </a:spcAft>
        <a:defRPr sz="4400" b="1">
          <a:solidFill>
            <a:schemeClr val="tx1"/>
          </a:solidFill>
          <a:latin typeface="Trebuchet MS" pitchFamily="34" charset="0"/>
        </a:defRPr>
      </a:lvl6pPr>
      <a:lvl7pPr marL="914400" algn="ctr" rtl="0" fontAlgn="base">
        <a:spcBef>
          <a:spcPct val="0"/>
        </a:spcBef>
        <a:spcAft>
          <a:spcPct val="0"/>
        </a:spcAft>
        <a:defRPr sz="4400" b="1">
          <a:solidFill>
            <a:schemeClr val="tx1"/>
          </a:solidFill>
          <a:latin typeface="Trebuchet MS" pitchFamily="34" charset="0"/>
        </a:defRPr>
      </a:lvl7pPr>
      <a:lvl8pPr marL="1371600" algn="ctr" rtl="0" fontAlgn="base">
        <a:spcBef>
          <a:spcPct val="0"/>
        </a:spcBef>
        <a:spcAft>
          <a:spcPct val="0"/>
        </a:spcAft>
        <a:defRPr sz="4400" b="1">
          <a:solidFill>
            <a:schemeClr val="tx1"/>
          </a:solidFill>
          <a:latin typeface="Trebuchet MS" pitchFamily="34" charset="0"/>
        </a:defRPr>
      </a:lvl8pPr>
      <a:lvl9pPr marL="1828800" algn="ctr" rtl="0" fontAlgn="base">
        <a:spcBef>
          <a:spcPct val="0"/>
        </a:spcBef>
        <a:spcAft>
          <a:spcPct val="0"/>
        </a:spcAft>
        <a:defRPr sz="44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acasperson@mtso.edu"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84792-391E-6D06-4C2F-0724F0B04DB2}"/>
              </a:ext>
            </a:extLst>
          </p:cNvPr>
          <p:cNvSpPr txBox="1"/>
          <p:nvPr/>
        </p:nvSpPr>
        <p:spPr>
          <a:xfrm>
            <a:off x="2868062" y="492027"/>
            <a:ext cx="6123538" cy="230832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Serving a Changing Mission Field</a:t>
            </a:r>
          </a:p>
          <a:p>
            <a:pPr algn="ctr"/>
            <a:r>
              <a:rPr lang="en-US" sz="2400" b="1" dirty="0">
                <a:latin typeface="Arial" panose="020B0604020202020204" pitchFamily="34" charset="0"/>
                <a:cs typeface="Arial" panose="020B0604020202020204" pitchFamily="34" charset="0"/>
              </a:rPr>
              <a:t>Laity Session</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Rev. April Casperson</a:t>
            </a:r>
          </a:p>
          <a:p>
            <a:pPr algn="ctr"/>
            <a:r>
              <a:rPr lang="en-US" sz="2400" b="1" dirty="0">
                <a:latin typeface="Arial" panose="020B0604020202020204" pitchFamily="34" charset="0"/>
                <a:cs typeface="Arial" panose="020B0604020202020204" pitchFamily="34" charset="0"/>
              </a:rPr>
              <a:t>Methodist Theological School in Ohio</a:t>
            </a:r>
          </a:p>
          <a:p>
            <a:pPr algn="ctr"/>
            <a:r>
              <a:rPr lang="en-US" sz="2400" b="1" dirty="0">
                <a:latin typeface="Arial" panose="020B0604020202020204" pitchFamily="34" charset="0"/>
                <a:cs typeface="Arial" panose="020B0604020202020204" pitchFamily="34" charset="0"/>
              </a:rPr>
              <a:t>West Ohio Conference</a:t>
            </a:r>
          </a:p>
        </p:txBody>
      </p:sp>
      <p:pic>
        <p:nvPicPr>
          <p:cNvPr id="9218" name="Picture 2">
            <a:extLst>
              <a:ext uri="{FF2B5EF4-FFF2-40B4-BE49-F238E27FC236}">
                <a16:creationId xmlns:a16="http://schemas.microsoft.com/office/drawing/2014/main" id="{3806570C-4935-7CBE-FAF4-A82C63449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5" y="590551"/>
            <a:ext cx="28575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381F6756-7F6A-A7E2-E8FC-403EA7207D47}"/>
            </a:ext>
          </a:extLst>
        </p:cNvPr>
        <p:cNvGrpSpPr/>
        <p:nvPr/>
      </p:nvGrpSpPr>
      <p:grpSpPr>
        <a:xfrm>
          <a:off x="0" y="0"/>
          <a:ext cx="0" cy="0"/>
          <a:chOff x="0" y="0"/>
          <a:chExt cx="0" cy="0"/>
        </a:xfrm>
      </p:grpSpPr>
      <p:pic>
        <p:nvPicPr>
          <p:cNvPr id="2" name="Picture 4" descr="Diversity And Motivation - Lessons - Tes Teach">
            <a:extLst>
              <a:ext uri="{FF2B5EF4-FFF2-40B4-BE49-F238E27FC236}">
                <a16:creationId xmlns:a16="http://schemas.microsoft.com/office/drawing/2014/main" id="{1F1AE4EC-559D-533A-A486-41B0A88C4F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57150"/>
            <a:ext cx="5644468" cy="341490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4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D44C6720-F653-5016-A9C4-D9059B3F316C}"/>
            </a:ext>
          </a:extLst>
        </p:cNvPr>
        <p:cNvGrpSpPr/>
        <p:nvPr/>
      </p:nvGrpSpPr>
      <p:grpSpPr>
        <a:xfrm>
          <a:off x="0" y="0"/>
          <a:ext cx="0" cy="0"/>
          <a:chOff x="0" y="0"/>
          <a:chExt cx="0" cy="0"/>
        </a:xfrm>
      </p:grpSpPr>
      <p:pic>
        <p:nvPicPr>
          <p:cNvPr id="2" name="Picture 2" descr="Luke Skywalker&amp;#39;s Star Wars Lightsaber Sold For $450,000">
            <a:extLst>
              <a:ext uri="{FF2B5EF4-FFF2-40B4-BE49-F238E27FC236}">
                <a16:creationId xmlns:a16="http://schemas.microsoft.com/office/drawing/2014/main" id="{AEADAAAB-7B6C-D938-0E8C-A47145834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 b="4574"/>
          <a:stretch/>
        </p:blipFill>
        <p:spPr bwMode="auto">
          <a:xfrm>
            <a:off x="3276600" y="57150"/>
            <a:ext cx="5404559" cy="3505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9BA0227C-8515-35EA-C5F4-D64089AE8EB9}"/>
              </a:ext>
            </a:extLst>
          </p:cNvPr>
          <p:cNvSpPr txBox="1"/>
          <p:nvPr/>
        </p:nvSpPr>
        <p:spPr>
          <a:xfrm>
            <a:off x="381000" y="361950"/>
            <a:ext cx="2133600" cy="304698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Justice</a:t>
            </a:r>
          </a:p>
          <a:p>
            <a:pPr algn="ctr"/>
            <a:r>
              <a:rPr lang="en-US" sz="3200" b="1" dirty="0">
                <a:latin typeface="Arial" panose="020B0604020202020204" pitchFamily="34" charset="0"/>
                <a:cs typeface="Arial" panose="020B0604020202020204" pitchFamily="34" charset="0"/>
              </a:rPr>
              <a:t>Equity</a:t>
            </a:r>
          </a:p>
          <a:p>
            <a:pPr algn="ctr"/>
            <a:r>
              <a:rPr lang="en-US" sz="3200" b="1" dirty="0">
                <a:latin typeface="Arial" panose="020B0604020202020204" pitchFamily="34" charset="0"/>
                <a:cs typeface="Arial" panose="020B0604020202020204" pitchFamily="34" charset="0"/>
              </a:rPr>
              <a:t>Diversity</a:t>
            </a:r>
          </a:p>
          <a:p>
            <a:pPr algn="ctr"/>
            <a:r>
              <a:rPr lang="en-US" sz="3200" b="1" dirty="0">
                <a:latin typeface="Arial" panose="020B0604020202020204" pitchFamily="34" charset="0"/>
                <a:cs typeface="Arial" panose="020B0604020202020204" pitchFamily="34" charset="0"/>
              </a:rPr>
              <a:t>Inclusion</a:t>
            </a:r>
          </a:p>
          <a:p>
            <a:pPr algn="ctr"/>
            <a:r>
              <a:rPr lang="en-US" sz="3200" b="1" dirty="0">
                <a:latin typeface="Arial" panose="020B0604020202020204" pitchFamily="34" charset="0"/>
                <a:cs typeface="Arial" panose="020B0604020202020204" pitchFamily="34" charset="0"/>
              </a:rPr>
              <a:t>=</a:t>
            </a:r>
          </a:p>
          <a:p>
            <a:pPr algn="ctr"/>
            <a:r>
              <a:rPr lang="en-US" sz="3200" b="1" dirty="0">
                <a:latin typeface="Arial" panose="020B0604020202020204" pitchFamily="34" charset="0"/>
                <a:cs typeface="Arial" panose="020B0604020202020204" pitchFamily="34" charset="0"/>
              </a:rPr>
              <a:t>JEDI</a:t>
            </a:r>
          </a:p>
        </p:txBody>
      </p:sp>
    </p:spTree>
    <p:extLst>
      <p:ext uri="{BB962C8B-B14F-4D97-AF65-F5344CB8AC3E}">
        <p14:creationId xmlns:p14="http://schemas.microsoft.com/office/powerpoint/2010/main" val="316457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1D9A96B7-F37A-5EF4-9446-D1279C802FDF}"/>
            </a:ext>
          </a:extLst>
        </p:cNvPr>
        <p:cNvGrpSpPr/>
        <p:nvPr/>
      </p:nvGrpSpPr>
      <p:grpSpPr>
        <a:xfrm>
          <a:off x="0" y="0"/>
          <a:ext cx="0" cy="0"/>
          <a:chOff x="0" y="0"/>
          <a:chExt cx="0" cy="0"/>
        </a:xfrm>
      </p:grpSpPr>
      <p:pic>
        <p:nvPicPr>
          <p:cNvPr id="2050" name="Picture 2" descr="color icon for definition 26540022 Vector Art at Vecteezy">
            <a:extLst>
              <a:ext uri="{FF2B5EF4-FFF2-40B4-BE49-F238E27FC236}">
                <a16:creationId xmlns:a16="http://schemas.microsoft.com/office/drawing/2014/main" id="{12A458CF-E8F7-DA06-B858-59E136A0A6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2615"/>
            <a:ext cx="3403294"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3D0EC9-7E4A-0D32-2CEC-7BEDEFE44F20}"/>
              </a:ext>
            </a:extLst>
          </p:cNvPr>
          <p:cNvSpPr txBox="1"/>
          <p:nvPr/>
        </p:nvSpPr>
        <p:spPr>
          <a:xfrm>
            <a:off x="3810000" y="57150"/>
            <a:ext cx="5333999" cy="3416320"/>
          </a:xfrm>
          <a:prstGeom prst="rect">
            <a:avLst/>
          </a:prstGeom>
          <a:noFill/>
        </p:spPr>
        <p:txBody>
          <a:bodyPr wrap="square" rtlCol="0">
            <a:spAutoFit/>
          </a:bodyPr>
          <a:lstStyle/>
          <a:p>
            <a:r>
              <a:rPr lang="en-US" sz="2400" b="1" dirty="0"/>
              <a:t>As we explore these definitions, think about how they may apply to:</a:t>
            </a:r>
          </a:p>
          <a:p>
            <a:endParaRPr lang="en-US" sz="2400" b="1" dirty="0"/>
          </a:p>
          <a:p>
            <a:pPr marL="285750" indent="-285750">
              <a:buFont typeface="Arial" panose="020B0604020202020204" pitchFamily="34" charset="0"/>
              <a:buChar char="•"/>
            </a:pPr>
            <a:r>
              <a:rPr lang="en-US" sz="2400" b="1" dirty="0"/>
              <a:t>Lay leadership in your local church</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Your ministry within the district and annual conference</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Your annual conference as a whole</a:t>
            </a:r>
          </a:p>
        </p:txBody>
      </p:sp>
    </p:spTree>
    <p:extLst>
      <p:ext uri="{BB962C8B-B14F-4D97-AF65-F5344CB8AC3E}">
        <p14:creationId xmlns:p14="http://schemas.microsoft.com/office/powerpoint/2010/main" val="139463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F5824093-8352-636F-9ACB-6B970A3778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1C82D8-9D93-86E7-5A72-20E40AC9B9A4}"/>
              </a:ext>
            </a:extLst>
          </p:cNvPr>
          <p:cNvSpPr txBox="1"/>
          <p:nvPr/>
        </p:nvSpPr>
        <p:spPr>
          <a:xfrm>
            <a:off x="152400" y="209550"/>
            <a:ext cx="8991600" cy="341632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Diversity is simply </a:t>
            </a:r>
            <a:r>
              <a:rPr lang="en-US" sz="2400" b="1" u="sng" dirty="0">
                <a:latin typeface="Arial" panose="020B0604020202020204" pitchFamily="34" charset="0"/>
                <a:cs typeface="Arial" panose="020B0604020202020204" pitchFamily="34" charset="0"/>
              </a:rPr>
              <a:t>any difference that makes a difference.</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Individual + individual = diversity</a:t>
            </a:r>
          </a:p>
          <a:p>
            <a:pPr marL="285750" indent="-285750" algn="ct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Individual + group = diversity</a:t>
            </a:r>
          </a:p>
          <a:p>
            <a:pPr marL="285750" indent="-285750" algn="ct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Group + group = diversity</a:t>
            </a:r>
          </a:p>
          <a:p>
            <a:pPr marL="285750" indent="-285750" algn="ct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Church + church = diversity</a:t>
            </a:r>
          </a:p>
        </p:txBody>
      </p:sp>
    </p:spTree>
    <p:extLst>
      <p:ext uri="{BB962C8B-B14F-4D97-AF65-F5344CB8AC3E}">
        <p14:creationId xmlns:p14="http://schemas.microsoft.com/office/powerpoint/2010/main" val="424004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B0F87672-D78F-89EC-F6F0-4D34286BD2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F58ACD-357C-53E4-0872-B33054E3C416}"/>
              </a:ext>
            </a:extLst>
          </p:cNvPr>
          <p:cNvSpPr txBox="1"/>
          <p:nvPr/>
        </p:nvSpPr>
        <p:spPr>
          <a:xfrm>
            <a:off x="457200" y="285750"/>
            <a:ext cx="8229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We all have multiple dimensions of diversity. </a:t>
            </a:r>
          </a:p>
        </p:txBody>
      </p:sp>
      <p:sp>
        <p:nvSpPr>
          <p:cNvPr id="3" name="TextBox 2">
            <a:extLst>
              <a:ext uri="{FF2B5EF4-FFF2-40B4-BE49-F238E27FC236}">
                <a16:creationId xmlns:a16="http://schemas.microsoft.com/office/drawing/2014/main" id="{1EF28F0B-1470-2ECD-9A71-5352C11E06A5}"/>
              </a:ext>
            </a:extLst>
          </p:cNvPr>
          <p:cNvSpPr txBox="1"/>
          <p:nvPr/>
        </p:nvSpPr>
        <p:spPr>
          <a:xfrm>
            <a:off x="228600" y="971550"/>
            <a:ext cx="8534400" cy="2862322"/>
          </a:xfrm>
          <a:prstGeom prst="rect">
            <a:avLst/>
          </a:prstGeom>
          <a:noFill/>
        </p:spPr>
        <p:txBody>
          <a:bodyPr wrap="square" numCol="2"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Age/Generation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Race/Ethnicity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Gender/Sexuality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Socioeconomic Status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Ability/Disability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Immigration/Citizenship</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Geography (where you live)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Sheltering (how you live)</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Religion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Political Views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Educational Background</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Neurodiversity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Addiction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Incarceration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3878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F184B99F-717A-2A14-229D-6C1DD46542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FC30E2-C09E-B8C0-63F4-6CE87A83F4A4}"/>
              </a:ext>
            </a:extLst>
          </p:cNvPr>
          <p:cNvSpPr txBox="1"/>
          <p:nvPr/>
        </p:nvSpPr>
        <p:spPr>
          <a:xfrm>
            <a:off x="228600" y="209550"/>
            <a:ext cx="8534400" cy="3108543"/>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Small Group Discussion </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What are the dimensions of diversity showing up in your local church?</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What are the dimensions of diversity showing up in your annual conference?</a:t>
            </a:r>
          </a:p>
        </p:txBody>
      </p:sp>
    </p:spTree>
    <p:extLst>
      <p:ext uri="{BB962C8B-B14F-4D97-AF65-F5344CB8AC3E}">
        <p14:creationId xmlns:p14="http://schemas.microsoft.com/office/powerpoint/2010/main" val="236977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1C160726-9455-1B04-5B19-C157BBA372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CCD7B0F-E31D-7BE7-5E52-B6E4EE0956F1}"/>
              </a:ext>
            </a:extLst>
          </p:cNvPr>
          <p:cNvSpPr txBox="1"/>
          <p:nvPr/>
        </p:nvSpPr>
        <p:spPr>
          <a:xfrm>
            <a:off x="76200" y="57150"/>
            <a:ext cx="9067800" cy="3200876"/>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Equity</a:t>
            </a:r>
          </a:p>
          <a:p>
            <a:pPr algn="ctr"/>
            <a:endParaRPr lang="en-US" sz="2400" b="1" dirty="0">
              <a:latin typeface="Arial" panose="020B0604020202020204" pitchFamily="34" charset="0"/>
              <a:cs typeface="Arial" panose="020B0604020202020204" pitchFamily="34" charset="0"/>
            </a:endParaRPr>
          </a:p>
          <a:p>
            <a:pPr lvl="0" algn="ctr"/>
            <a:r>
              <a:rPr lang="en-US" sz="2200" dirty="0">
                <a:latin typeface="Arial" panose="020B0604020202020204" pitchFamily="34" charset="0"/>
                <a:cs typeface="Arial" panose="020B0604020202020204" pitchFamily="34" charset="0"/>
              </a:rPr>
              <a:t>E</a:t>
            </a:r>
            <a:r>
              <a:rPr lang="en-US" sz="2200" i="0" dirty="0">
                <a:latin typeface="Arial" panose="020B0604020202020204" pitchFamily="34" charset="0"/>
                <a:cs typeface="Arial" panose="020B0604020202020204" pitchFamily="34" charset="0"/>
              </a:rPr>
              <a:t>quality means providing the same to all.</a:t>
            </a:r>
            <a:endParaRPr lang="en-US" sz="2200" dirty="0">
              <a:latin typeface="Arial" panose="020B0604020202020204" pitchFamily="34" charset="0"/>
              <a:cs typeface="Arial" panose="020B0604020202020204" pitchFamily="34" charset="0"/>
            </a:endParaRPr>
          </a:p>
          <a:p>
            <a:pPr lvl="0" algn="ctr"/>
            <a:r>
              <a:rPr lang="en-US" sz="2200" b="1" dirty="0">
                <a:latin typeface="Arial" panose="020B0604020202020204" pitchFamily="34" charset="0"/>
                <a:cs typeface="Arial" panose="020B0604020202020204" pitchFamily="34" charset="0"/>
              </a:rPr>
              <a:t>E</a:t>
            </a:r>
            <a:r>
              <a:rPr lang="en-US" sz="2200" b="1" i="0" dirty="0">
                <a:latin typeface="Arial" panose="020B0604020202020204" pitchFamily="34" charset="0"/>
                <a:cs typeface="Arial" panose="020B0604020202020204" pitchFamily="34" charset="0"/>
              </a:rPr>
              <a:t>quity</a:t>
            </a:r>
            <a:r>
              <a:rPr lang="en-US" sz="2200" i="0" dirty="0">
                <a:latin typeface="Arial" panose="020B0604020202020204" pitchFamily="34" charset="0"/>
                <a:cs typeface="Arial" panose="020B0604020202020204" pitchFamily="34" charset="0"/>
              </a:rPr>
              <a:t> means recognizing that we do not all start from the same place.</a:t>
            </a:r>
          </a:p>
          <a:p>
            <a:pPr lvl="0" algn="ctr"/>
            <a:endParaRPr lang="en-US" sz="2200" dirty="0">
              <a:latin typeface="Arial" panose="020B0604020202020204" pitchFamily="34" charset="0"/>
              <a:cs typeface="Arial" panose="020B0604020202020204" pitchFamily="34" charset="0"/>
            </a:endParaRPr>
          </a:p>
          <a:p>
            <a:pPr lvl="0" algn="ctr"/>
            <a:r>
              <a:rPr lang="en-US" sz="2200" dirty="0">
                <a:latin typeface="Arial" panose="020B0604020202020204" pitchFamily="34" charset="0"/>
                <a:cs typeface="Arial" panose="020B0604020202020204" pitchFamily="34" charset="0"/>
              </a:rPr>
              <a:t>We </a:t>
            </a:r>
            <a:r>
              <a:rPr lang="en-US" sz="2200" i="0" dirty="0">
                <a:latin typeface="Arial" panose="020B0604020202020204" pitchFamily="34" charset="0"/>
                <a:cs typeface="Arial" panose="020B0604020202020204" pitchFamily="34" charset="0"/>
              </a:rPr>
              <a:t>must acknowledge and make adjustments to imbalances. </a:t>
            </a:r>
          </a:p>
          <a:p>
            <a:pPr lvl="0" algn="ctr"/>
            <a:endParaRPr lang="en-US" sz="2200" dirty="0">
              <a:latin typeface="Arial" panose="020B0604020202020204" pitchFamily="34" charset="0"/>
              <a:cs typeface="Arial" panose="020B0604020202020204" pitchFamily="34" charset="0"/>
            </a:endParaRPr>
          </a:p>
          <a:p>
            <a:pPr lvl="0" algn="ctr"/>
            <a:r>
              <a:rPr lang="en-US" sz="2200" i="0" dirty="0">
                <a:latin typeface="Arial" panose="020B0604020202020204" pitchFamily="34" charset="0"/>
                <a:cs typeface="Arial" panose="020B0604020202020204" pitchFamily="34" charset="0"/>
              </a:rPr>
              <a:t>The </a:t>
            </a:r>
            <a:r>
              <a:rPr lang="en-US" sz="2200" b="1" i="0" u="sng" dirty="0">
                <a:latin typeface="Arial" panose="020B0604020202020204" pitchFamily="34" charset="0"/>
                <a:cs typeface="Arial" panose="020B0604020202020204" pitchFamily="34" charset="0"/>
              </a:rPr>
              <a:t>process</a:t>
            </a:r>
            <a:r>
              <a:rPr lang="en-US" sz="2200" i="0" dirty="0">
                <a:latin typeface="Arial" panose="020B0604020202020204" pitchFamily="34" charset="0"/>
                <a:cs typeface="Arial" panose="020B0604020202020204" pitchFamily="34" charset="0"/>
              </a:rPr>
              <a:t> is ongoing, helping us identify and overcome intentional and unintentional barriers arising from bias or systemic structures. </a:t>
            </a:r>
          </a:p>
        </p:txBody>
      </p:sp>
    </p:spTree>
    <p:extLst>
      <p:ext uri="{BB962C8B-B14F-4D97-AF65-F5344CB8AC3E}">
        <p14:creationId xmlns:p14="http://schemas.microsoft.com/office/powerpoint/2010/main" val="347340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582B6506-E2F4-E520-C3BB-DD5EFB099A48}"/>
            </a:ext>
          </a:extLst>
        </p:cNvPr>
        <p:cNvGrpSpPr/>
        <p:nvPr/>
      </p:nvGrpSpPr>
      <p:grpSpPr>
        <a:xfrm>
          <a:off x="0" y="0"/>
          <a:ext cx="0" cy="0"/>
          <a:chOff x="0" y="0"/>
          <a:chExt cx="0" cy="0"/>
        </a:xfrm>
      </p:grpSpPr>
      <p:pic>
        <p:nvPicPr>
          <p:cNvPr id="2" name="Picture 2" descr="This Week In Education: Cartoons: &amp;quot;Climb That Tree&amp;quot;">
            <a:extLst>
              <a:ext uri="{FF2B5EF4-FFF2-40B4-BE49-F238E27FC236}">
                <a16:creationId xmlns:a16="http://schemas.microsoft.com/office/drawing/2014/main" id="{0E37E963-1786-67DE-4837-B5B9337A3C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57151"/>
            <a:ext cx="4953000" cy="341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6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9341ACBF-7BA5-553E-7EE1-26BD1301B8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FFDC6C-5464-9A09-E468-B5C05C52962E}"/>
              </a:ext>
            </a:extLst>
          </p:cNvPr>
          <p:cNvSpPr txBox="1"/>
          <p:nvPr/>
        </p:nvSpPr>
        <p:spPr>
          <a:xfrm>
            <a:off x="76200" y="0"/>
            <a:ext cx="9067800" cy="3970318"/>
          </a:xfrm>
          <a:prstGeom prst="rect">
            <a:avLst/>
          </a:prstGeom>
          <a:noFill/>
        </p:spPr>
        <p:txBody>
          <a:bodyPr wrap="square" rtlCol="0">
            <a:spAutoFit/>
          </a:bodyPr>
          <a:lstStyle/>
          <a:p>
            <a:pPr marL="34290" indent="0" algn="ctr">
              <a:buNone/>
            </a:pPr>
            <a:r>
              <a:rPr lang="en-US" sz="2400" b="1" dirty="0">
                <a:latin typeface="Arial" panose="020B0604020202020204" pitchFamily="34" charset="0"/>
                <a:cs typeface="Arial" panose="020B0604020202020204" pitchFamily="34" charset="0"/>
              </a:rPr>
              <a:t>Conversations About Equity</a:t>
            </a:r>
          </a:p>
          <a:p>
            <a:pPr marL="34290" indent="0" algn="ctr">
              <a:buNone/>
            </a:pPr>
            <a:endParaRPr lang="en-US" sz="2000" dirty="0">
              <a:latin typeface="Arial" panose="020B0604020202020204" pitchFamily="34" charset="0"/>
              <a:cs typeface="Arial" panose="020B0604020202020204" pitchFamily="34" charset="0"/>
            </a:endParaRPr>
          </a:p>
          <a:p>
            <a:pPr marL="34290" indent="0" algn="ctr">
              <a:buNone/>
            </a:pPr>
            <a:r>
              <a:rPr lang="en-US" sz="2000" dirty="0">
                <a:latin typeface="Arial" panose="020B0604020202020204" pitchFamily="34" charset="0"/>
                <a:cs typeface="Arial" panose="020B0604020202020204" pitchFamily="34" charset="0"/>
              </a:rPr>
              <a:t>When we talk about diversity, equity, and inclusion in churches,</a:t>
            </a:r>
          </a:p>
          <a:p>
            <a:pPr marL="34290" indent="0" algn="ctr">
              <a:buNone/>
            </a:pPr>
            <a:r>
              <a:rPr lang="en-US" sz="2000" dirty="0">
                <a:latin typeface="Arial" panose="020B0604020202020204" pitchFamily="34" charset="0"/>
                <a:cs typeface="Arial" panose="020B0604020202020204" pitchFamily="34" charset="0"/>
              </a:rPr>
              <a:t>some people think that this means that we are lowering our standards</a:t>
            </a:r>
          </a:p>
          <a:p>
            <a:pPr marL="34290" indent="0" algn="ctr">
              <a:buNone/>
            </a:pPr>
            <a:r>
              <a:rPr lang="en-US" sz="2000" dirty="0">
                <a:latin typeface="Arial" panose="020B0604020202020204" pitchFamily="34" charset="0"/>
                <a:cs typeface="Arial" panose="020B0604020202020204" pitchFamily="34" charset="0"/>
              </a:rPr>
              <a:t>or letting go of our beliefs.</a:t>
            </a:r>
          </a:p>
          <a:p>
            <a:pPr marL="34290" indent="0" algn="ctr">
              <a:buNone/>
            </a:pPr>
            <a:endParaRPr lang="en-US" sz="2000" dirty="0">
              <a:latin typeface="Arial" panose="020B0604020202020204" pitchFamily="34" charset="0"/>
              <a:cs typeface="Arial" panose="020B0604020202020204" pitchFamily="34" charset="0"/>
            </a:endParaRPr>
          </a:p>
          <a:p>
            <a:pPr marL="34290" indent="0" algn="ctr">
              <a:buNone/>
            </a:pPr>
            <a:r>
              <a:rPr lang="en-US" sz="2000" b="1" u="sng" dirty="0">
                <a:solidFill>
                  <a:schemeClr val="tx2">
                    <a:lumMod val="60000"/>
                    <a:lumOff val="40000"/>
                  </a:schemeClr>
                </a:solidFill>
                <a:latin typeface="Arial" panose="020B0604020202020204" pitchFamily="34" charset="0"/>
                <a:cs typeface="Arial" panose="020B0604020202020204" pitchFamily="34" charset="0"/>
              </a:rPr>
              <a:t>That is not true. </a:t>
            </a:r>
          </a:p>
          <a:p>
            <a:pPr marL="34290" indent="0" algn="ctr">
              <a:buNone/>
            </a:pPr>
            <a:endParaRPr lang="en-US" sz="2000" dirty="0">
              <a:solidFill>
                <a:srgbClr val="7030A0"/>
              </a:solidFill>
              <a:latin typeface="Arial" panose="020B0604020202020204" pitchFamily="34" charset="0"/>
              <a:cs typeface="Arial" panose="020B0604020202020204" pitchFamily="34" charset="0"/>
            </a:endParaRPr>
          </a:p>
          <a:p>
            <a:pPr marL="34290" indent="0" algn="ctr">
              <a:buNone/>
            </a:pPr>
            <a:r>
              <a:rPr lang="en-US" sz="2000" dirty="0">
                <a:latin typeface="Arial" panose="020B0604020202020204" pitchFamily="34" charset="0"/>
                <a:cs typeface="Arial" panose="020B0604020202020204" pitchFamily="34" charset="0"/>
              </a:rPr>
              <a:t>Practicing equity in our local churches and annual conferences</a:t>
            </a:r>
          </a:p>
          <a:p>
            <a:pPr marL="34290" indent="0" algn="ctr">
              <a:buNone/>
            </a:pPr>
            <a:r>
              <a:rPr lang="en-US" sz="2000" b="1" dirty="0">
                <a:latin typeface="Arial" panose="020B0604020202020204" pitchFamily="34" charset="0"/>
                <a:cs typeface="Arial" panose="020B0604020202020204" pitchFamily="34" charset="0"/>
              </a:rPr>
              <a:t>maximizes our ministry impact </a:t>
            </a:r>
            <a:r>
              <a:rPr lang="en-US" sz="2000" dirty="0">
                <a:latin typeface="Arial" panose="020B0604020202020204" pitchFamily="34" charset="0"/>
                <a:cs typeface="Arial" panose="020B0604020202020204" pitchFamily="34" charset="0"/>
              </a:rPr>
              <a:t>and</a:t>
            </a:r>
          </a:p>
          <a:p>
            <a:pPr marL="34290" indent="0" algn="ctr">
              <a:buNone/>
            </a:pPr>
            <a:r>
              <a:rPr lang="en-US" sz="2000" b="1" dirty="0">
                <a:latin typeface="Arial" panose="020B0604020202020204" pitchFamily="34" charset="0"/>
                <a:cs typeface="Arial" panose="020B0604020202020204" pitchFamily="34" charset="0"/>
              </a:rPr>
              <a:t>creates space for new ministry partners</a:t>
            </a:r>
            <a:r>
              <a:rPr lang="en-US" sz="2000" dirty="0">
                <a:latin typeface="Arial" panose="020B0604020202020204" pitchFamily="34" charset="0"/>
                <a:cs typeface="Arial" panose="020B0604020202020204" pitchFamily="34" charset="0"/>
              </a:rPr>
              <a:t>. </a:t>
            </a:r>
          </a:p>
          <a:p>
            <a:pPr algn="ct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0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04C13218-F867-27A7-A705-20F16AD3EE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1EEDD2-1A10-E2C3-DA0E-8569EFB6B362}"/>
              </a:ext>
            </a:extLst>
          </p:cNvPr>
          <p:cNvSpPr txBox="1"/>
          <p:nvPr/>
        </p:nvSpPr>
        <p:spPr>
          <a:xfrm>
            <a:off x="152400" y="57150"/>
            <a:ext cx="8991600" cy="4493538"/>
          </a:xfrm>
          <a:prstGeom prst="rect">
            <a:avLst/>
          </a:prstGeom>
          <a:noFill/>
        </p:spPr>
        <p:txBody>
          <a:bodyPr wrap="square" rtlCol="0">
            <a:spAutoFit/>
          </a:bodyPr>
          <a:lstStyle/>
          <a:p>
            <a:pPr lvl="0" algn="ctr"/>
            <a:r>
              <a:rPr lang="en-US" sz="2400" b="1" dirty="0">
                <a:latin typeface="Arial" panose="020B0604020202020204" pitchFamily="34" charset="0"/>
                <a:cs typeface="Arial" panose="020B0604020202020204" pitchFamily="34" charset="0"/>
              </a:rPr>
              <a:t>Justice</a:t>
            </a:r>
          </a:p>
          <a:p>
            <a:pPr lvl="0"/>
            <a:endParaRPr lang="en-US" sz="220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Justice means fair treatment of all people, which looks like:</a:t>
            </a:r>
          </a:p>
          <a:p>
            <a:pPr lvl="0"/>
            <a:endParaRPr lang="en-US"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Respect for the rights of people who have been marginalized</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Equitable distribution of resources </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Fairness manifested in society and organizations</a:t>
            </a: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Personal responsibility to collaborate with others to design and continually perfect institutions as tools for personal and social development</a:t>
            </a:r>
          </a:p>
          <a:p>
            <a:pPr marL="342900"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60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77A83B3D-E86A-1D71-54A7-504C6F73A1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848729-39B1-BEBC-C3F0-9BCB187D44D3}"/>
              </a:ext>
            </a:extLst>
          </p:cNvPr>
          <p:cNvSpPr txBox="1"/>
          <p:nvPr/>
        </p:nvSpPr>
        <p:spPr>
          <a:xfrm>
            <a:off x="0" y="0"/>
            <a:ext cx="5181600" cy="403187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Rev. April Casperson</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Director of Enrollment Management, Methodist Theological School in Ohio</a:t>
            </a: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Diversity, Equity, Inclusion Consultant</a:t>
            </a: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Deacon, West Ohio Conference</a:t>
            </a: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Previously Director of Diversity and Inclusion, West Ohio Conference</a:t>
            </a:r>
          </a:p>
          <a:p>
            <a:endParaRPr lang="en-US" dirty="0"/>
          </a:p>
          <a:p>
            <a:endParaRPr lang="en-US" dirty="0"/>
          </a:p>
        </p:txBody>
      </p:sp>
      <p:pic>
        <p:nvPicPr>
          <p:cNvPr id="1026" name="Picture 2" descr="Library">
            <a:extLst>
              <a:ext uri="{FF2B5EF4-FFF2-40B4-BE49-F238E27FC236}">
                <a16:creationId xmlns:a16="http://schemas.microsoft.com/office/drawing/2014/main" id="{929F1544-0A32-9402-BFFD-9317874E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1950"/>
            <a:ext cx="388863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1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0DB712CA-2016-A783-F9B5-6E1CF2704E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B4E5D3-D1A4-C720-9727-4D8BC54C2965}"/>
              </a:ext>
            </a:extLst>
          </p:cNvPr>
          <p:cNvSpPr txBox="1"/>
          <p:nvPr/>
        </p:nvSpPr>
        <p:spPr>
          <a:xfrm>
            <a:off x="0" y="209550"/>
            <a:ext cx="9144000" cy="3724096"/>
          </a:xfrm>
          <a:prstGeom prst="rect">
            <a:avLst/>
          </a:prstGeom>
          <a:noFill/>
        </p:spPr>
        <p:txBody>
          <a:bodyPr wrap="square" rtlCol="0">
            <a:spAutoFit/>
          </a:bodyPr>
          <a:lstStyle/>
          <a:p>
            <a:pPr lvl="0" algn="ctr"/>
            <a:r>
              <a:rPr lang="en-US" sz="2400" b="1" dirty="0"/>
              <a:t>Inclusion</a:t>
            </a:r>
            <a:r>
              <a:rPr lang="en-US" sz="2000" b="1" dirty="0"/>
              <a:t> </a:t>
            </a:r>
          </a:p>
          <a:p>
            <a:pPr lvl="0"/>
            <a:endParaRPr lang="en-US" dirty="0"/>
          </a:p>
          <a:p>
            <a:pPr marL="285750" lvl="0" indent="-285750">
              <a:buFont typeface="Arial" panose="020B0604020202020204" pitchFamily="34" charset="0"/>
              <a:buChar char="•"/>
            </a:pPr>
            <a:r>
              <a:rPr lang="en-US" sz="2200" dirty="0"/>
              <a:t>A</a:t>
            </a:r>
            <a:r>
              <a:rPr lang="en-US" sz="2200" b="0" i="0" dirty="0"/>
              <a:t>n </a:t>
            </a:r>
            <a:r>
              <a:rPr lang="en-US" sz="2200" b="0" i="0" u="sng" dirty="0"/>
              <a:t>organizational</a:t>
            </a:r>
            <a:r>
              <a:rPr lang="en-US" sz="2200" b="0" i="0" dirty="0"/>
              <a:t> effort and practices in which different groups or individuals having different backgrounds are culturally and socially accepted, welcomed, and equally treated.</a:t>
            </a:r>
          </a:p>
          <a:p>
            <a:pPr marL="285750" lvl="0" indent="-285750">
              <a:buFont typeface="Arial" panose="020B0604020202020204" pitchFamily="34" charset="0"/>
              <a:buChar char="•"/>
            </a:pPr>
            <a:r>
              <a:rPr lang="en-US" sz="2200" dirty="0"/>
              <a:t>Inclusion creates a sense of belonging.</a:t>
            </a:r>
          </a:p>
          <a:p>
            <a:pPr marL="285750" lvl="0" indent="-285750">
              <a:buFont typeface="Arial" panose="020B0604020202020204" pitchFamily="34" charset="0"/>
              <a:buChar char="•"/>
            </a:pPr>
            <a:r>
              <a:rPr lang="en-US" sz="2200" b="0" i="0" dirty="0"/>
              <a:t>Inclusion helps people feel respected and valued for who they are as an individual or group</a:t>
            </a:r>
            <a:endParaRPr lang="en-US" sz="2200" dirty="0"/>
          </a:p>
          <a:p>
            <a:pPr marL="285750" lvl="0" indent="-285750">
              <a:buFont typeface="Arial" panose="020B0604020202020204" pitchFamily="34" charset="0"/>
              <a:buChar char="•"/>
            </a:pPr>
            <a:r>
              <a:rPr lang="en-US" sz="2200" b="0" i="0" dirty="0"/>
              <a:t>Inclusion often means a shift in a church’s mind-set and culture that has visible effects.</a:t>
            </a:r>
            <a:endParaRPr lang="en-US" sz="2200" dirty="0"/>
          </a:p>
          <a:p>
            <a:endParaRPr lang="en-US" dirty="0"/>
          </a:p>
        </p:txBody>
      </p:sp>
    </p:spTree>
    <p:extLst>
      <p:ext uri="{BB962C8B-B14F-4D97-AF65-F5344CB8AC3E}">
        <p14:creationId xmlns:p14="http://schemas.microsoft.com/office/powerpoint/2010/main" val="31108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56E5B9F7-E1A0-1940-08C8-B8D7CABA6989}"/>
            </a:ext>
          </a:extLst>
        </p:cNvPr>
        <p:cNvGrpSpPr/>
        <p:nvPr/>
      </p:nvGrpSpPr>
      <p:grpSpPr>
        <a:xfrm>
          <a:off x="0" y="0"/>
          <a:ext cx="0" cy="0"/>
          <a:chOff x="0" y="0"/>
          <a:chExt cx="0" cy="0"/>
        </a:xfrm>
      </p:grpSpPr>
      <p:pic>
        <p:nvPicPr>
          <p:cNvPr id="2" name="Picture 2" descr="Dr. Sheehan&amp;#39;s Stuttering Iceberg Analogy | Stuttering Foundation: A  Nonprofit Organization Helping Those Who Stutter">
            <a:extLst>
              <a:ext uri="{FF2B5EF4-FFF2-40B4-BE49-F238E27FC236}">
                <a16:creationId xmlns:a16="http://schemas.microsoft.com/office/drawing/2014/main" id="{F210D68D-D7E4-6023-0BA9-BB01F11DD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15"/>
          <a:stretch/>
        </p:blipFill>
        <p:spPr bwMode="auto">
          <a:xfrm>
            <a:off x="1295400" y="37534"/>
            <a:ext cx="6680199" cy="341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4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3EFA6E85-3E6D-7FE4-B5FA-D35FA7E820BD}"/>
            </a:ext>
          </a:extLst>
        </p:cNvPr>
        <p:cNvGrpSpPr/>
        <p:nvPr/>
      </p:nvGrpSpPr>
      <p:grpSpPr>
        <a:xfrm>
          <a:off x="0" y="0"/>
          <a:ext cx="0" cy="0"/>
          <a:chOff x="0" y="0"/>
          <a:chExt cx="0" cy="0"/>
        </a:xfrm>
      </p:grpSpPr>
      <p:pic>
        <p:nvPicPr>
          <p:cNvPr id="2" name="Picture 2" descr="Belonging, Inclusion, and Mental Health - The Professional Youth Worker">
            <a:extLst>
              <a:ext uri="{FF2B5EF4-FFF2-40B4-BE49-F238E27FC236}">
                <a16:creationId xmlns:a16="http://schemas.microsoft.com/office/drawing/2014/main" id="{E9A68036-7089-EF76-CF9C-A3CBABEC680F}"/>
              </a:ext>
            </a:extLst>
          </p:cNvPr>
          <p:cNvPicPr>
            <a:picLocks noChangeAspect="1" noChangeArrowheads="1"/>
          </p:cNvPicPr>
          <p:nvPr/>
        </p:nvPicPr>
        <p:blipFill rotWithShape="1">
          <a:blip r:embed="rId2" cstate="print">
            <a:alphaModFix amt="15000"/>
            <a:extLst>
              <a:ext uri="{28A0092B-C50C-407E-A947-70E740481C1C}">
                <a14:useLocalDpi xmlns:a14="http://schemas.microsoft.com/office/drawing/2010/main" val="0"/>
              </a:ext>
            </a:extLst>
          </a:blip>
          <a:srcRect t="6250"/>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95466C-6B93-6F6B-FC52-90BAE131C2A0}"/>
              </a:ext>
            </a:extLst>
          </p:cNvPr>
          <p:cNvSpPr txBox="1"/>
          <p:nvPr/>
        </p:nvSpPr>
        <p:spPr>
          <a:xfrm>
            <a:off x="990600" y="514350"/>
            <a:ext cx="7467600" cy="2585323"/>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Healthy belonging and healthy leading embraces difference. </a:t>
            </a:r>
          </a:p>
        </p:txBody>
      </p:sp>
    </p:spTree>
    <p:extLst>
      <p:ext uri="{BB962C8B-B14F-4D97-AF65-F5344CB8AC3E}">
        <p14:creationId xmlns:p14="http://schemas.microsoft.com/office/powerpoint/2010/main" val="2856867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9FE388A6-94F2-2B6B-FDF4-1130AE47BD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FB8DD8-B35F-B36E-AF68-10D3075FD49F}"/>
              </a:ext>
            </a:extLst>
          </p:cNvPr>
          <p:cNvSpPr txBox="1"/>
          <p:nvPr/>
        </p:nvSpPr>
        <p:spPr>
          <a:xfrm>
            <a:off x="152400" y="209550"/>
            <a:ext cx="8686800" cy="3782574"/>
          </a:xfrm>
          <a:prstGeom prst="rect">
            <a:avLst/>
          </a:prstGeom>
          <a:noFill/>
        </p:spPr>
        <p:txBody>
          <a:bodyPr wrap="square" rtlCol="0">
            <a:spAutoFit/>
          </a:bodyPr>
          <a:lstStyle/>
          <a:p>
            <a:pPr algn="ctr">
              <a:lnSpc>
                <a:spcPct val="90000"/>
              </a:lnSpc>
              <a:spcAft>
                <a:spcPts val="600"/>
              </a:spcAft>
              <a:buClr>
                <a:schemeClr val="accent1"/>
              </a:buClr>
              <a:buSzPct val="80000"/>
            </a:pPr>
            <a:r>
              <a:rPr lang="en-US" sz="2400" b="1" dirty="0">
                <a:latin typeface="Arial" panose="020B0604020202020204" pitchFamily="34" charset="0"/>
                <a:cs typeface="Arial" panose="020B0604020202020204" pitchFamily="34" charset="0"/>
              </a:rPr>
              <a:t>How can we better work across difference?</a:t>
            </a:r>
          </a:p>
          <a:p>
            <a:pPr>
              <a:lnSpc>
                <a:spcPct val="90000"/>
              </a:lnSpc>
              <a:spcAft>
                <a:spcPts val="600"/>
              </a:spcAft>
              <a:buClr>
                <a:schemeClr val="accent1"/>
              </a:buClr>
              <a:buSzPct val="80000"/>
            </a:pPr>
            <a:endParaRPr lang="en-US" dirty="0">
              <a:latin typeface="Arial" panose="020B0604020202020204" pitchFamily="34" charset="0"/>
              <a:cs typeface="Arial" panose="020B0604020202020204" pitchFamily="34" charset="0"/>
            </a:endParaRPr>
          </a:p>
          <a:p>
            <a:pPr>
              <a:lnSpc>
                <a:spcPct val="90000"/>
              </a:lnSpc>
              <a:spcAft>
                <a:spcPts val="600"/>
              </a:spcAft>
              <a:buClr>
                <a:schemeClr val="accent1"/>
              </a:buClr>
              <a:buSzPct val="80000"/>
            </a:pPr>
            <a:r>
              <a:rPr lang="en-US" sz="2000" dirty="0">
                <a:latin typeface="Arial" panose="020B0604020202020204" pitchFamily="34" charset="0"/>
                <a:cs typeface="Arial" panose="020B0604020202020204" pitchFamily="34" charset="0"/>
              </a:rPr>
              <a:t>It can be tempting to “just ignore” diversity and difference. But the UMC’s adaptive challenges for the coming years include:</a:t>
            </a:r>
          </a:p>
          <a:p>
            <a:pPr marL="342900" indent="-342900">
              <a:lnSpc>
                <a:spcPct val="90000"/>
              </a:lnSpc>
              <a:spcAft>
                <a:spcPts val="600"/>
              </a:spcAft>
              <a:buClr>
                <a:schemeClr val="tx1"/>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Recruiting and retaining diverse clergy leaders</a:t>
            </a:r>
          </a:p>
          <a:p>
            <a:pPr marL="342900" indent="-342900">
              <a:lnSpc>
                <a:spcPct val="90000"/>
              </a:lnSpc>
              <a:spcAft>
                <a:spcPts val="600"/>
              </a:spcAft>
              <a:buClr>
                <a:schemeClr val="tx1"/>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Helping our churches embrace changing demographics</a:t>
            </a:r>
          </a:p>
          <a:p>
            <a:pPr marL="342900" indent="-342900">
              <a:lnSpc>
                <a:spcPct val="90000"/>
              </a:lnSpc>
              <a:spcAft>
                <a:spcPts val="600"/>
              </a:spcAft>
              <a:buClr>
                <a:schemeClr val="tx1"/>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Living into a “right-sized” annual conference</a:t>
            </a:r>
          </a:p>
          <a:p>
            <a:pPr marL="342900" indent="-342900">
              <a:lnSpc>
                <a:spcPct val="90000"/>
              </a:lnSpc>
              <a:spcAft>
                <a:spcPts val="600"/>
              </a:spcAft>
              <a:buClr>
                <a:schemeClr val="tx1"/>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Leading across theological and political lines</a:t>
            </a:r>
          </a:p>
          <a:p>
            <a:pPr marL="342900" indent="-342900">
              <a:lnSpc>
                <a:spcPct val="90000"/>
              </a:lnSpc>
              <a:spcAft>
                <a:spcPts val="600"/>
              </a:spcAft>
              <a:buClr>
                <a:schemeClr val="tx1"/>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Moving from “equality” to “equity” in local church and annual conference decision making</a:t>
            </a:r>
          </a:p>
          <a:p>
            <a:endParaRPr lang="en-US" dirty="0"/>
          </a:p>
        </p:txBody>
      </p:sp>
    </p:spTree>
    <p:extLst>
      <p:ext uri="{BB962C8B-B14F-4D97-AF65-F5344CB8AC3E}">
        <p14:creationId xmlns:p14="http://schemas.microsoft.com/office/powerpoint/2010/main" val="180656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3FB8-582C-5E93-5955-0E783B02DBC4}"/>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B8A89EAF-65AB-308F-28F0-26C750E51F97}"/>
              </a:ext>
            </a:extLst>
          </p:cNvPr>
          <p:cNvSpPr>
            <a:spLocks noGrp="1"/>
          </p:cNvSpPr>
          <p:nvPr>
            <p:ph idx="1"/>
          </p:nvPr>
        </p:nvSpPr>
        <p:spPr>
          <a:xfrm>
            <a:off x="76200" y="1200151"/>
            <a:ext cx="9067800" cy="3394472"/>
          </a:xfrm>
        </p:spPr>
        <p:txBody>
          <a:bodyPr/>
          <a:lstStyle/>
          <a:p>
            <a:r>
              <a:rPr lang="en-US" dirty="0"/>
              <a:t>What would be a way for your church to work across difference?</a:t>
            </a:r>
          </a:p>
          <a:p>
            <a:r>
              <a:rPr lang="en-US" dirty="0"/>
              <a:t>What is an opportunity you see for your church’s ministry in the coming months?</a:t>
            </a:r>
          </a:p>
        </p:txBody>
      </p:sp>
    </p:spTree>
    <p:extLst>
      <p:ext uri="{BB962C8B-B14F-4D97-AF65-F5344CB8AC3E}">
        <p14:creationId xmlns:p14="http://schemas.microsoft.com/office/powerpoint/2010/main" val="284598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527123D8-8A3C-DD6E-C33C-70427138533F}"/>
            </a:ext>
          </a:extLst>
        </p:cNvPr>
        <p:cNvGrpSpPr/>
        <p:nvPr/>
      </p:nvGrpSpPr>
      <p:grpSpPr>
        <a:xfrm>
          <a:off x="0" y="0"/>
          <a:ext cx="0" cy="0"/>
          <a:chOff x="0" y="0"/>
          <a:chExt cx="0" cy="0"/>
        </a:xfrm>
      </p:grpSpPr>
      <p:pic>
        <p:nvPicPr>
          <p:cNvPr id="2" name="Picture 2" descr="Belonging, Inclusion, and Mental Health - The Professional Youth Worker">
            <a:extLst>
              <a:ext uri="{FF2B5EF4-FFF2-40B4-BE49-F238E27FC236}">
                <a16:creationId xmlns:a16="http://schemas.microsoft.com/office/drawing/2014/main" id="{3362755E-10BE-9C94-2955-894A926168A6}"/>
              </a:ext>
            </a:extLst>
          </p:cNvPr>
          <p:cNvPicPr>
            <a:picLocks noChangeAspect="1" noChangeArrowheads="1"/>
          </p:cNvPicPr>
          <p:nvPr/>
        </p:nvPicPr>
        <p:blipFill rotWithShape="1">
          <a:blip r:embed="rId2" cstate="print">
            <a:alphaModFix amt="15000"/>
            <a:extLst>
              <a:ext uri="{28A0092B-C50C-407E-A947-70E740481C1C}">
                <a14:useLocalDpi xmlns:a14="http://schemas.microsoft.com/office/drawing/2010/main" val="0"/>
              </a:ext>
            </a:extLst>
          </a:blip>
          <a:srcRect t="6250"/>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A32D42-3BF1-88EC-0044-2662F211DF96}"/>
              </a:ext>
            </a:extLst>
          </p:cNvPr>
          <p:cNvSpPr txBox="1"/>
          <p:nvPr/>
        </p:nvSpPr>
        <p:spPr>
          <a:xfrm>
            <a:off x="457200" y="209550"/>
            <a:ext cx="8001000" cy="2751522"/>
          </a:xfrm>
          <a:prstGeom prst="rect">
            <a:avLst/>
          </a:prstGeom>
          <a:noFill/>
        </p:spPr>
        <p:txBody>
          <a:bodyPr wrap="square" rtlCol="0">
            <a:spAutoFit/>
          </a:bodyPr>
          <a:lstStyle/>
          <a:p>
            <a:pPr>
              <a:lnSpc>
                <a:spcPct val="90000"/>
              </a:lnSpc>
              <a:spcAft>
                <a:spcPts val="600"/>
              </a:spcAft>
              <a:buClr>
                <a:schemeClr val="accent1"/>
              </a:buClr>
              <a:buSzPct val="80000"/>
            </a:pPr>
            <a:r>
              <a:rPr lang="en-US" sz="4800" b="1" dirty="0">
                <a:latin typeface="Arial" panose="020B0604020202020204" pitchFamily="34" charset="0"/>
                <a:cs typeface="Arial" panose="020B0604020202020204" pitchFamily="34" charset="0"/>
              </a:rPr>
              <a:t>The best way to engage in these priorities is to learn how to better reach across difference. </a:t>
            </a:r>
          </a:p>
        </p:txBody>
      </p:sp>
    </p:spTree>
    <p:extLst>
      <p:ext uri="{BB962C8B-B14F-4D97-AF65-F5344CB8AC3E}">
        <p14:creationId xmlns:p14="http://schemas.microsoft.com/office/powerpoint/2010/main" val="422003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032842A0-29E4-A7BE-A1C1-156402C6626B}"/>
            </a:ext>
          </a:extLst>
        </p:cNvPr>
        <p:cNvGrpSpPr/>
        <p:nvPr/>
      </p:nvGrpSpPr>
      <p:grpSpPr>
        <a:xfrm>
          <a:off x="0" y="0"/>
          <a:ext cx="0" cy="0"/>
          <a:chOff x="0" y="0"/>
          <a:chExt cx="0" cy="0"/>
        </a:xfrm>
      </p:grpSpPr>
      <p:pic>
        <p:nvPicPr>
          <p:cNvPr id="2" name="Picture 2" descr="Hypothetical: What would you do if . . . ? (Part One) - » The Australian  Independent Media Network">
            <a:extLst>
              <a:ext uri="{FF2B5EF4-FFF2-40B4-BE49-F238E27FC236}">
                <a16:creationId xmlns:a16="http://schemas.microsoft.com/office/drawing/2014/main" id="{5FE8E461-A0C8-7D8D-6F55-0B3A16F24016}"/>
              </a:ext>
            </a:extLst>
          </p:cNvPr>
          <p:cNvPicPr>
            <a:picLocks noChangeAspect="1" noChangeArrowheads="1"/>
          </p:cNvPicPr>
          <p:nvPr/>
        </p:nvPicPr>
        <p:blipFill rotWithShape="1">
          <a:blip r:embed="rId2">
            <a:alphaModFix amt="80000"/>
            <a:extLst>
              <a:ext uri="{28A0092B-C50C-407E-A947-70E740481C1C}">
                <a14:useLocalDpi xmlns:a14="http://schemas.microsoft.com/office/drawing/2010/main" val="0"/>
              </a:ext>
            </a:extLst>
          </a:blip>
          <a:srcRect t="17097" r="2" b="24162"/>
          <a:stretch/>
        </p:blipFill>
        <p:spPr bwMode="auto">
          <a:xfrm>
            <a:off x="335280" y="742950"/>
            <a:ext cx="8473440" cy="2725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D8E3F7-43AA-5F25-6BE3-46779BC22AED}"/>
              </a:ext>
            </a:extLst>
          </p:cNvPr>
          <p:cNvSpPr txBox="1"/>
          <p:nvPr/>
        </p:nvSpPr>
        <p:spPr>
          <a:xfrm>
            <a:off x="457200" y="146906"/>
            <a:ext cx="847344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Let’s look at some hypothetical churches…</a:t>
            </a:r>
          </a:p>
        </p:txBody>
      </p:sp>
    </p:spTree>
    <p:extLst>
      <p:ext uri="{BB962C8B-B14F-4D97-AF65-F5344CB8AC3E}">
        <p14:creationId xmlns:p14="http://schemas.microsoft.com/office/powerpoint/2010/main" val="255694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1A49F210-A19C-5BF5-ECE4-5D770275F1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156520-D377-2C27-8B33-BA3DCD858B18}"/>
              </a:ext>
            </a:extLst>
          </p:cNvPr>
          <p:cNvSpPr txBox="1"/>
          <p:nvPr/>
        </p:nvSpPr>
        <p:spPr>
          <a:xfrm>
            <a:off x="228600" y="209550"/>
            <a:ext cx="8686800" cy="317009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 Polarized Church</a:t>
            </a:r>
          </a:p>
          <a:p>
            <a:pPr algn="ct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Tolerant of a limited number of “token” people from other groups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Prioritizes holding onto power and privilege through practices, teachings and decision making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Often declares: “We don’t have a problem.”</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Comfortable with the status quo</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Avoids discord and conflict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Norms, policies and procedures are always the end of the conversation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Engages social justice outreach on the leaders’ terms</a:t>
            </a:r>
          </a:p>
        </p:txBody>
      </p:sp>
    </p:spTree>
    <p:extLst>
      <p:ext uri="{BB962C8B-B14F-4D97-AF65-F5344CB8AC3E}">
        <p14:creationId xmlns:p14="http://schemas.microsoft.com/office/powerpoint/2010/main" val="206631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CC61F31C-BF7E-4B4F-6DB0-8ED9A82C70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EDE49A-48E8-2F16-B373-059FD6E70811}"/>
              </a:ext>
            </a:extLst>
          </p:cNvPr>
          <p:cNvSpPr txBox="1"/>
          <p:nvPr/>
        </p:nvSpPr>
        <p:spPr>
          <a:xfrm>
            <a:off x="228600" y="209550"/>
            <a:ext cx="8686800" cy="323165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 Cautious, Maintaining Church</a:t>
            </a:r>
          </a:p>
          <a:p>
            <a:pPr algn="ct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Making assumptions about clergy, laity, other churches, ministry partners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Relationships without transparency, authenticity, or vulnerability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Frustration with initiating change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Avoids discord and conflict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Disinterest in engaging new people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For people of diverse backgrounds, pressure to “go along to get along.”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Traditionally marginalized groups not feeling valued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“Performative justice seeker”</a:t>
            </a:r>
          </a:p>
        </p:txBody>
      </p:sp>
    </p:spTree>
    <p:extLst>
      <p:ext uri="{BB962C8B-B14F-4D97-AF65-F5344CB8AC3E}">
        <p14:creationId xmlns:p14="http://schemas.microsoft.com/office/powerpoint/2010/main" val="322773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3D5A1E05-7EB0-149E-4FA7-D6ED50B31C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0A08AC-C66E-7685-C0B2-2134879D2E14}"/>
              </a:ext>
            </a:extLst>
          </p:cNvPr>
          <p:cNvSpPr txBox="1"/>
          <p:nvPr/>
        </p:nvSpPr>
        <p:spPr>
          <a:xfrm>
            <a:off x="228600" y="209550"/>
            <a:ext cx="8686800" cy="33547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 Welcoming, Growing Church</a:t>
            </a:r>
          </a:p>
          <a:p>
            <a:pPr algn="ct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De-escalated conflict within the church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Increased growth mindset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Willingness to engage in systemic change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More innovation = trying new things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New people engaged in organizational mission and vision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People of diverse backgrounds feeling valued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Meeting and seeing people where they are</a:t>
            </a:r>
          </a:p>
        </p:txBody>
      </p:sp>
    </p:spTree>
    <p:extLst>
      <p:ext uri="{BB962C8B-B14F-4D97-AF65-F5344CB8AC3E}">
        <p14:creationId xmlns:p14="http://schemas.microsoft.com/office/powerpoint/2010/main" val="267226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F5835B6D-ED23-716C-84EE-F97BB9957A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7C36BB-39A4-4D00-F3CC-70FBD0E62620}"/>
              </a:ext>
            </a:extLst>
          </p:cNvPr>
          <p:cNvSpPr txBox="1"/>
          <p:nvPr/>
        </p:nvSpPr>
        <p:spPr>
          <a:xfrm>
            <a:off x="152399" y="285750"/>
            <a:ext cx="8829675" cy="3139321"/>
          </a:xfrm>
          <a:prstGeom prst="rect">
            <a:avLst/>
          </a:prstGeom>
          <a:noFill/>
        </p:spPr>
        <p:txBody>
          <a:bodyPr wrap="square" rtlCol="0">
            <a:spAutoFit/>
          </a:bodyPr>
          <a:lstStyle/>
          <a:p>
            <a:pPr marL="34290" indent="0">
              <a:buNone/>
            </a:pPr>
            <a:r>
              <a:rPr lang="en-US" sz="2200" b="1" dirty="0">
                <a:latin typeface="Arial" panose="020B0604020202020204" pitchFamily="34" charset="0"/>
                <a:cs typeface="Arial" panose="020B0604020202020204" pitchFamily="34" charset="0"/>
              </a:rPr>
              <a:t>Romans 12:3-5 (NRSV)</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For by the grace given to me I say to everyone among you not to think of yourself more highly than you ought to think but to think with sober judgment, each according to the measure of faith that God has assigned.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For as in </a:t>
            </a:r>
            <a:r>
              <a:rPr lang="en-US" sz="2200" b="1" dirty="0">
                <a:latin typeface="Arial" panose="020B0604020202020204" pitchFamily="34" charset="0"/>
                <a:cs typeface="Arial" panose="020B0604020202020204" pitchFamily="34" charset="0"/>
              </a:rPr>
              <a:t>one body </a:t>
            </a:r>
            <a:r>
              <a:rPr lang="en-US" sz="2200" dirty="0">
                <a:latin typeface="Arial" panose="020B0604020202020204" pitchFamily="34" charset="0"/>
                <a:cs typeface="Arial" panose="020B0604020202020204" pitchFamily="34" charset="0"/>
              </a:rPr>
              <a:t>we have </a:t>
            </a:r>
            <a:r>
              <a:rPr lang="en-US" sz="2200" b="1" dirty="0">
                <a:latin typeface="Arial" panose="020B0604020202020204" pitchFamily="34" charset="0"/>
                <a:cs typeface="Arial" panose="020B0604020202020204" pitchFamily="34" charset="0"/>
              </a:rPr>
              <a:t>many members </a:t>
            </a:r>
            <a:r>
              <a:rPr lang="en-US" sz="2200" dirty="0">
                <a:latin typeface="Arial" panose="020B0604020202020204" pitchFamily="34" charset="0"/>
                <a:cs typeface="Arial" panose="020B0604020202020204" pitchFamily="34" charset="0"/>
              </a:rPr>
              <a:t>and not all the members have the same function, so </a:t>
            </a:r>
            <a:r>
              <a:rPr lang="en-US" sz="2200" b="1" dirty="0">
                <a:latin typeface="Arial" panose="020B0604020202020204" pitchFamily="34" charset="0"/>
                <a:cs typeface="Arial" panose="020B0604020202020204" pitchFamily="34" charset="0"/>
              </a:rPr>
              <a:t>we, who are many</a:t>
            </a:r>
            <a:r>
              <a:rPr lang="en-US" sz="2200" dirty="0">
                <a:latin typeface="Arial" panose="020B0604020202020204" pitchFamily="34" charset="0"/>
                <a:cs typeface="Arial" panose="020B0604020202020204" pitchFamily="34" charset="0"/>
              </a:rPr>
              <a:t>, are one body in Christ, and individually </a:t>
            </a:r>
            <a:r>
              <a:rPr lang="en-US" sz="2200" b="1" dirty="0">
                <a:latin typeface="Arial" panose="020B0604020202020204" pitchFamily="34" charset="0"/>
                <a:cs typeface="Arial" panose="020B0604020202020204" pitchFamily="34" charset="0"/>
              </a:rPr>
              <a:t>we are members one of another</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543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6A8ABE35-8C3B-8934-5E8B-24149E481B74}"/>
            </a:ext>
          </a:extLst>
        </p:cNvPr>
        <p:cNvGrpSpPr/>
        <p:nvPr/>
      </p:nvGrpSpPr>
      <p:grpSpPr>
        <a:xfrm>
          <a:off x="0" y="0"/>
          <a:ext cx="0" cy="0"/>
          <a:chOff x="0" y="0"/>
          <a:chExt cx="0" cy="0"/>
        </a:xfrm>
      </p:grpSpPr>
      <p:pic>
        <p:nvPicPr>
          <p:cNvPr id="2" name="Picture 2" descr="Motivational Monday | Read our Blog | iPoint Technologies Fort Collins">
            <a:extLst>
              <a:ext uri="{FF2B5EF4-FFF2-40B4-BE49-F238E27FC236}">
                <a16:creationId xmlns:a16="http://schemas.microsoft.com/office/drawing/2014/main" id="{AD62FEC0-6822-2DB5-DD3B-830CDEAA337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5" t="15926" r="2" b="24817"/>
          <a:stretch/>
        </p:blipFill>
        <p:spPr bwMode="auto">
          <a:xfrm>
            <a:off x="76200" y="29235"/>
            <a:ext cx="914377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92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4AF4C2E7-D3EC-6A7F-0D77-E20D354DD909}"/>
            </a:ext>
          </a:extLst>
        </p:cNvPr>
        <p:cNvGrpSpPr/>
        <p:nvPr/>
      </p:nvGrpSpPr>
      <p:grpSpPr>
        <a:xfrm>
          <a:off x="0" y="0"/>
          <a:ext cx="0" cy="0"/>
          <a:chOff x="0" y="0"/>
          <a:chExt cx="0" cy="0"/>
        </a:xfrm>
      </p:grpSpPr>
      <p:pic>
        <p:nvPicPr>
          <p:cNvPr id="4100" name="Picture 4" descr="67 No Quick Fix Images, Stock Photos, and Vectors | Shutterstock">
            <a:extLst>
              <a:ext uri="{FF2B5EF4-FFF2-40B4-BE49-F238E27FC236}">
                <a16:creationId xmlns:a16="http://schemas.microsoft.com/office/drawing/2014/main" id="{358DEC87-FC69-D010-C34F-B659F0E50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7" b="8572"/>
          <a:stretch/>
        </p:blipFill>
        <p:spPr bwMode="auto">
          <a:xfrm>
            <a:off x="228600" y="514350"/>
            <a:ext cx="5800725"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A310B0-F7E4-EBC2-83C8-9727F85EA84D}"/>
              </a:ext>
            </a:extLst>
          </p:cNvPr>
          <p:cNvSpPr txBox="1"/>
          <p:nvPr/>
        </p:nvSpPr>
        <p:spPr>
          <a:xfrm>
            <a:off x="6324600" y="590550"/>
            <a:ext cx="2590800" cy="1938992"/>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Change takes time. </a:t>
            </a:r>
          </a:p>
        </p:txBody>
      </p:sp>
    </p:spTree>
    <p:extLst>
      <p:ext uri="{BB962C8B-B14F-4D97-AF65-F5344CB8AC3E}">
        <p14:creationId xmlns:p14="http://schemas.microsoft.com/office/powerpoint/2010/main" val="891484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6B3488E4-3830-5427-4ABB-C7F613111DCA}"/>
            </a:ext>
          </a:extLst>
        </p:cNvPr>
        <p:cNvGrpSpPr/>
        <p:nvPr/>
      </p:nvGrpSpPr>
      <p:grpSpPr>
        <a:xfrm>
          <a:off x="0" y="0"/>
          <a:ext cx="0" cy="0"/>
          <a:chOff x="0" y="0"/>
          <a:chExt cx="0" cy="0"/>
        </a:xfrm>
      </p:grpSpPr>
      <p:pic>
        <p:nvPicPr>
          <p:cNvPr id="2" name="Picture 4" descr="I Hate Feeling Uncomfortable | Practical Practice Management">
            <a:extLst>
              <a:ext uri="{FF2B5EF4-FFF2-40B4-BE49-F238E27FC236}">
                <a16:creationId xmlns:a16="http://schemas.microsoft.com/office/drawing/2014/main" id="{9C717C22-B9C5-6882-1D3B-275157D80B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57150"/>
            <a:ext cx="5759955" cy="362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86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820C0AA8-5505-2E42-508C-374CEFCB4C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283225-FA11-CB9E-EFDA-FC6517DC4D7F}"/>
              </a:ext>
            </a:extLst>
          </p:cNvPr>
          <p:cNvSpPr txBox="1"/>
          <p:nvPr/>
        </p:nvSpPr>
        <p:spPr>
          <a:xfrm>
            <a:off x="2103004" y="590550"/>
            <a:ext cx="7010818" cy="2062103"/>
          </a:xfrm>
          <a:prstGeom prst="rect">
            <a:avLst/>
          </a:prstGeom>
          <a:noFill/>
        </p:spPr>
        <p:txBody>
          <a:bodyPr wrap="square" rtlCol="0">
            <a:spAutoFit/>
          </a:bodyPr>
          <a:lstStyle/>
          <a:p>
            <a:pPr algn="ctr"/>
            <a:r>
              <a:rPr lang="en-US" sz="2500" b="1" dirty="0">
                <a:latin typeface="Arial" panose="020B0604020202020204" pitchFamily="34" charset="0"/>
                <a:cs typeface="Arial" panose="020B0604020202020204" pitchFamily="34" charset="0"/>
              </a:rPr>
              <a:t>What does this mean for your local church?</a:t>
            </a:r>
          </a:p>
          <a:p>
            <a:pPr algn="ctr"/>
            <a:endParaRPr lang="en-US" sz="2800" dirty="0">
              <a:latin typeface="Arial" panose="020B0604020202020204" pitchFamily="34" charset="0"/>
              <a:cs typeface="Arial" panose="020B0604020202020204" pitchFamily="34" charset="0"/>
            </a:endParaRPr>
          </a:p>
          <a:p>
            <a:pPr algn="ctr"/>
            <a:r>
              <a:rPr lang="en-US" sz="2500" dirty="0">
                <a:latin typeface="Arial" panose="020B0604020202020204" pitchFamily="34" charset="0"/>
                <a:cs typeface="Arial" panose="020B0604020202020204" pitchFamily="34" charset="0"/>
              </a:rPr>
              <a:t>A local church becomes more accepting, adaptive, and anti-racist as members develop the capability to connect across difference.  </a:t>
            </a:r>
          </a:p>
        </p:txBody>
      </p:sp>
      <p:pic>
        <p:nvPicPr>
          <p:cNvPr id="3" name="Picture 2" descr="White puzzle with one red piece">
            <a:extLst>
              <a:ext uri="{FF2B5EF4-FFF2-40B4-BE49-F238E27FC236}">
                <a16:creationId xmlns:a16="http://schemas.microsoft.com/office/drawing/2014/main" id="{3637DB04-58E7-AFF6-4386-8534B6E7D27F}"/>
              </a:ext>
            </a:extLst>
          </p:cNvPr>
          <p:cNvPicPr>
            <a:picLocks noChangeAspect="1"/>
          </p:cNvPicPr>
          <p:nvPr/>
        </p:nvPicPr>
        <p:blipFill rotWithShape="1">
          <a:blip r:embed="rId2"/>
          <a:srcRect l="34700" r="33137" b="1"/>
          <a:stretch/>
        </p:blipFill>
        <p:spPr>
          <a:xfrm>
            <a:off x="30178" y="17918"/>
            <a:ext cx="2072826" cy="3625158"/>
          </a:xfrm>
          <a:prstGeom prst="rect">
            <a:avLst/>
          </a:prstGeom>
        </p:spPr>
      </p:pic>
    </p:spTree>
    <p:extLst>
      <p:ext uri="{BB962C8B-B14F-4D97-AF65-F5344CB8AC3E}">
        <p14:creationId xmlns:p14="http://schemas.microsoft.com/office/powerpoint/2010/main" val="709332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6FD7-A292-8FF1-6A38-B235ECA3623A}"/>
              </a:ext>
            </a:extLst>
          </p:cNvPr>
          <p:cNvSpPr>
            <a:spLocks noGrp="1"/>
          </p:cNvSpPr>
          <p:nvPr>
            <p:ph type="title"/>
          </p:nvPr>
        </p:nvSpPr>
        <p:spPr>
          <a:xfrm>
            <a:off x="0" y="205979"/>
            <a:ext cx="7086600" cy="857250"/>
          </a:xfrm>
        </p:spPr>
        <p:txBody>
          <a:bodyPr/>
          <a:lstStyle/>
          <a:p>
            <a:r>
              <a:rPr lang="en-US" sz="3600" dirty="0"/>
              <a:t>Your Path Forward: The “What”</a:t>
            </a:r>
          </a:p>
        </p:txBody>
      </p:sp>
      <p:sp>
        <p:nvSpPr>
          <p:cNvPr id="3" name="Content Placeholder 2">
            <a:extLst>
              <a:ext uri="{FF2B5EF4-FFF2-40B4-BE49-F238E27FC236}">
                <a16:creationId xmlns:a16="http://schemas.microsoft.com/office/drawing/2014/main" id="{21E857FD-0253-67B1-B299-A3A07D86C1B1}"/>
              </a:ext>
            </a:extLst>
          </p:cNvPr>
          <p:cNvSpPr>
            <a:spLocks noGrp="1"/>
          </p:cNvSpPr>
          <p:nvPr>
            <p:ph idx="1"/>
          </p:nvPr>
        </p:nvSpPr>
        <p:spPr>
          <a:xfrm>
            <a:off x="152400" y="1063229"/>
            <a:ext cx="6705600" cy="2346721"/>
          </a:xfrm>
        </p:spPr>
        <p:txBody>
          <a:bodyPr/>
          <a:lstStyle/>
          <a:p>
            <a:pPr marL="0" indent="0">
              <a:buNone/>
            </a:pPr>
            <a:r>
              <a:rPr lang="en-US" sz="2400" b="0" dirty="0"/>
              <a:t>The next few slides lay out a strategic pathway for transformation within a local church. </a:t>
            </a:r>
            <a:br>
              <a:rPr lang="en-US" sz="2400" b="0" dirty="0"/>
            </a:br>
            <a:br>
              <a:rPr lang="en-US" sz="2400" b="0" dirty="0"/>
            </a:br>
            <a:r>
              <a:rPr lang="en-US" sz="2400" b="0" dirty="0"/>
              <a:t>Please keep in mind that your church might have already implemented several portions of this pathway. </a:t>
            </a:r>
          </a:p>
          <a:p>
            <a:endParaRPr lang="en-US" sz="2000" b="0" dirty="0"/>
          </a:p>
        </p:txBody>
      </p:sp>
      <p:pic>
        <p:nvPicPr>
          <p:cNvPr id="4" name="Picture 3" descr="Solo journey">
            <a:extLst>
              <a:ext uri="{FF2B5EF4-FFF2-40B4-BE49-F238E27FC236}">
                <a16:creationId xmlns:a16="http://schemas.microsoft.com/office/drawing/2014/main" id="{8174CAED-6C8C-68AB-BE95-0324D9843A34}"/>
              </a:ext>
            </a:extLst>
          </p:cNvPr>
          <p:cNvPicPr>
            <a:picLocks noChangeAspect="1"/>
          </p:cNvPicPr>
          <p:nvPr/>
        </p:nvPicPr>
        <p:blipFill rotWithShape="1">
          <a:blip r:embed="rId2"/>
          <a:srcRect l="34351" r="22765" b="1"/>
          <a:stretch/>
        </p:blipFill>
        <p:spPr>
          <a:xfrm>
            <a:off x="7086600" y="126020"/>
            <a:ext cx="1975915" cy="3455670"/>
          </a:xfrm>
          <a:prstGeom prst="rect">
            <a:avLst/>
          </a:prstGeom>
        </p:spPr>
      </p:pic>
    </p:spTree>
    <p:extLst>
      <p:ext uri="{BB962C8B-B14F-4D97-AF65-F5344CB8AC3E}">
        <p14:creationId xmlns:p14="http://schemas.microsoft.com/office/powerpoint/2010/main" val="50939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E54E5927-5FBC-1592-91A6-9AEF1BB7DCC3}"/>
            </a:ext>
          </a:extLst>
        </p:cNvPr>
        <p:cNvGrpSpPr/>
        <p:nvPr/>
      </p:nvGrpSpPr>
      <p:grpSpPr>
        <a:xfrm>
          <a:off x="0" y="0"/>
          <a:ext cx="0" cy="0"/>
          <a:chOff x="0" y="0"/>
          <a:chExt cx="0" cy="0"/>
        </a:xfrm>
      </p:grpSpPr>
      <p:pic>
        <p:nvPicPr>
          <p:cNvPr id="2" name="Picture 4" descr="12 Growth Experts to Follow">
            <a:extLst>
              <a:ext uri="{FF2B5EF4-FFF2-40B4-BE49-F238E27FC236}">
                <a16:creationId xmlns:a16="http://schemas.microsoft.com/office/drawing/2014/main" id="{1C4324C4-AFD0-BFC5-C1C0-A59F224C2658}"/>
              </a:ext>
            </a:extLst>
          </p:cNvPr>
          <p:cNvPicPr>
            <a:picLocks noChangeAspect="1" noChangeArrowheads="1"/>
          </p:cNvPicPr>
          <p:nvPr/>
        </p:nvPicPr>
        <p:blipFill rotWithShape="1">
          <a:blip r:embed="rId2" cstate="print">
            <a:alphaModFix amt="40000"/>
            <a:extLst>
              <a:ext uri="{28A0092B-C50C-407E-A947-70E740481C1C}">
                <a14:useLocalDpi xmlns:a14="http://schemas.microsoft.com/office/drawing/2010/main" val="0"/>
              </a:ext>
            </a:extLst>
          </a:blip>
          <a:srcRect l="12936" t="23570" r="19994" b="6396"/>
          <a:stretch/>
        </p:blipFill>
        <p:spPr bwMode="auto">
          <a:xfrm>
            <a:off x="0" y="0"/>
            <a:ext cx="9143771" cy="3562350"/>
          </a:xfrm>
          <a:prstGeom prst="rect">
            <a:avLst/>
          </a:prstGeom>
          <a:solidFill>
            <a:srgbClr val="FFFFFF"/>
          </a:solidFill>
        </p:spPr>
      </p:pic>
      <p:sp>
        <p:nvSpPr>
          <p:cNvPr id="3" name="TextBox 2">
            <a:extLst>
              <a:ext uri="{FF2B5EF4-FFF2-40B4-BE49-F238E27FC236}">
                <a16:creationId xmlns:a16="http://schemas.microsoft.com/office/drawing/2014/main" id="{8D064877-2958-D0AE-A27F-B8C51BBA044D}"/>
              </a:ext>
            </a:extLst>
          </p:cNvPr>
          <p:cNvSpPr txBox="1"/>
          <p:nvPr/>
        </p:nvSpPr>
        <p:spPr>
          <a:xfrm>
            <a:off x="304800" y="285750"/>
            <a:ext cx="6629400"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Symbolic Change,</a:t>
            </a:r>
          </a:p>
          <a:p>
            <a:r>
              <a:rPr lang="en-US" sz="4000" b="1" dirty="0">
                <a:latin typeface="Arial" panose="020B0604020202020204" pitchFamily="34" charset="0"/>
                <a:cs typeface="Arial" panose="020B0604020202020204" pitchFamily="34" charset="0"/>
              </a:rPr>
              <a:t>Then Identity Change</a:t>
            </a:r>
          </a:p>
        </p:txBody>
      </p:sp>
    </p:spTree>
    <p:extLst>
      <p:ext uri="{BB962C8B-B14F-4D97-AF65-F5344CB8AC3E}">
        <p14:creationId xmlns:p14="http://schemas.microsoft.com/office/powerpoint/2010/main" val="2429566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6C48FC07-151C-BB68-1671-9A56594E29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A0C76B-CE9F-76D5-BD7E-3F3F54F84720}"/>
              </a:ext>
            </a:extLst>
          </p:cNvPr>
          <p:cNvSpPr txBox="1"/>
          <p:nvPr/>
        </p:nvSpPr>
        <p:spPr>
          <a:xfrm>
            <a:off x="457200" y="361950"/>
            <a:ext cx="8229600"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Symbolic Change </a:t>
            </a:r>
            <a:r>
              <a:rPr lang="en-US" sz="2400" dirty="0">
                <a:latin typeface="Arial" panose="020B0604020202020204" pitchFamily="34" charset="0"/>
                <a:cs typeface="Arial" panose="020B0604020202020204" pitchFamily="34" charset="0"/>
              </a:rPr>
              <a:t>is the first step. It will feel like it is “not enough.” That is true – because it is the first step.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Symbolic Change </a:t>
            </a:r>
            <a:r>
              <a:rPr lang="en-US" sz="2400" dirty="0">
                <a:latin typeface="Arial" panose="020B0604020202020204" pitchFamily="34" charset="0"/>
                <a:cs typeface="Arial" panose="020B0604020202020204" pitchFamily="34" charset="0"/>
              </a:rPr>
              <a:t>looks like: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Preaching about welcoming all people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Making public statements about your church’s values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Showing up in places that lift up your church’s welcoming values</a:t>
            </a:r>
          </a:p>
        </p:txBody>
      </p:sp>
    </p:spTree>
    <p:extLst>
      <p:ext uri="{BB962C8B-B14F-4D97-AF65-F5344CB8AC3E}">
        <p14:creationId xmlns:p14="http://schemas.microsoft.com/office/powerpoint/2010/main" val="116456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D9255071-88F6-FB15-EC1B-DA187F77FB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513248-60E8-2BC2-001C-EDE3A4CBCD6D}"/>
              </a:ext>
            </a:extLst>
          </p:cNvPr>
          <p:cNvSpPr txBox="1"/>
          <p:nvPr/>
        </p:nvSpPr>
        <p:spPr>
          <a:xfrm>
            <a:off x="76200" y="133350"/>
            <a:ext cx="9067800" cy="3493264"/>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Then…Identity Change.</a:t>
            </a:r>
          </a:p>
          <a:p>
            <a:pPr algn="ctr"/>
            <a:r>
              <a:rPr lang="en-US" sz="2800" b="1" dirty="0">
                <a:latin typeface="Arial" panose="020B0604020202020204" pitchFamily="34" charset="0"/>
                <a:cs typeface="Arial" panose="020B0604020202020204" pitchFamily="34" charset="0"/>
              </a:rPr>
              <a:t>Identity Change = your action steps. </a:t>
            </a:r>
            <a:br>
              <a:rPr lang="en-US" sz="1100" b="1"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Equip your church to connect with new people in new ways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Creating anti-racism training that fits your church</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Explore where you might have institutionalized white power and privilege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Assess budgets and programming for outcomes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Actively connect with members of groups that have been historically denied access and opportunity </a:t>
            </a:r>
          </a:p>
        </p:txBody>
      </p:sp>
    </p:spTree>
    <p:extLst>
      <p:ext uri="{BB962C8B-B14F-4D97-AF65-F5344CB8AC3E}">
        <p14:creationId xmlns:p14="http://schemas.microsoft.com/office/powerpoint/2010/main" val="4094464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E20158B3-2791-FCC5-6FD7-F3113ECA4756}"/>
            </a:ext>
          </a:extLst>
        </p:cNvPr>
        <p:cNvGrpSpPr/>
        <p:nvPr/>
      </p:nvGrpSpPr>
      <p:grpSpPr>
        <a:xfrm>
          <a:off x="0" y="0"/>
          <a:ext cx="0" cy="0"/>
          <a:chOff x="0" y="0"/>
          <a:chExt cx="0" cy="0"/>
        </a:xfrm>
      </p:grpSpPr>
      <p:pic>
        <p:nvPicPr>
          <p:cNvPr id="2" name="Picture 4" descr="12 Growth Experts to Follow">
            <a:extLst>
              <a:ext uri="{FF2B5EF4-FFF2-40B4-BE49-F238E27FC236}">
                <a16:creationId xmlns:a16="http://schemas.microsoft.com/office/drawing/2014/main" id="{173DD99A-ACA1-A4E8-34E4-EC87ADD9B85D}"/>
              </a:ext>
            </a:extLst>
          </p:cNvPr>
          <p:cNvPicPr>
            <a:picLocks noChangeAspect="1" noChangeArrowheads="1"/>
          </p:cNvPicPr>
          <p:nvPr/>
        </p:nvPicPr>
        <p:blipFill rotWithShape="1">
          <a:blip r:embed="rId2" cstate="print">
            <a:alphaModFix amt="18000"/>
            <a:extLst>
              <a:ext uri="{28A0092B-C50C-407E-A947-70E740481C1C}">
                <a14:useLocalDpi xmlns:a14="http://schemas.microsoft.com/office/drawing/2010/main" val="0"/>
              </a:ext>
            </a:extLst>
          </a:blip>
          <a:srcRect l="23715" r="1" b="1"/>
          <a:stretch/>
        </p:blipFill>
        <p:spPr bwMode="auto">
          <a:xfrm>
            <a:off x="29835" y="0"/>
            <a:ext cx="9139565" cy="4972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CA37EE-CD0F-AF84-8443-0CBB8C1FF3BA}"/>
              </a:ext>
            </a:extLst>
          </p:cNvPr>
          <p:cNvSpPr txBox="1"/>
          <p:nvPr/>
        </p:nvSpPr>
        <p:spPr>
          <a:xfrm>
            <a:off x="533400" y="514350"/>
            <a:ext cx="7315200"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Growth Takes Time. </a:t>
            </a:r>
          </a:p>
        </p:txBody>
      </p:sp>
    </p:spTree>
    <p:extLst>
      <p:ext uri="{BB962C8B-B14F-4D97-AF65-F5344CB8AC3E}">
        <p14:creationId xmlns:p14="http://schemas.microsoft.com/office/powerpoint/2010/main" val="102203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3552D133-A8D0-3556-009B-A4DB80C8561C}"/>
            </a:ext>
          </a:extLst>
        </p:cNvPr>
        <p:cNvGrpSpPr/>
        <p:nvPr/>
      </p:nvGrpSpPr>
      <p:grpSpPr>
        <a:xfrm>
          <a:off x="0" y="0"/>
          <a:ext cx="0" cy="0"/>
          <a:chOff x="0" y="0"/>
          <a:chExt cx="0" cy="0"/>
        </a:xfrm>
      </p:grpSpPr>
      <p:pic>
        <p:nvPicPr>
          <p:cNvPr id="2" name="Picture 2" descr="Pandemic-induced Culture Shift - India Employer Forum">
            <a:extLst>
              <a:ext uri="{FF2B5EF4-FFF2-40B4-BE49-F238E27FC236}">
                <a16:creationId xmlns:a16="http://schemas.microsoft.com/office/drawing/2014/main" id="{ACD4D584-3F35-6108-285B-2F89F836E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 b="31989"/>
          <a:stretch/>
        </p:blipFill>
        <p:spPr bwMode="auto">
          <a:xfrm>
            <a:off x="0" y="-1"/>
            <a:ext cx="9149186"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5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671DA883-7C4B-1D96-DD72-2CDB394245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7ECA88-66AD-0B8D-8A3B-557799C74BCF}"/>
              </a:ext>
            </a:extLst>
          </p:cNvPr>
          <p:cNvSpPr txBox="1"/>
          <p:nvPr/>
        </p:nvSpPr>
        <p:spPr>
          <a:xfrm>
            <a:off x="157162" y="285750"/>
            <a:ext cx="8829675" cy="3477875"/>
          </a:xfrm>
          <a:prstGeom prst="rect">
            <a:avLst/>
          </a:prstGeom>
          <a:noFill/>
        </p:spPr>
        <p:txBody>
          <a:bodyPr wrap="square" rtlCol="0">
            <a:spAutoFit/>
          </a:bodyPr>
          <a:lstStyle/>
          <a:p>
            <a:pPr marL="34290" indent="0">
              <a:buNone/>
            </a:pPr>
            <a:r>
              <a:rPr lang="en-US" sz="2200" b="1" dirty="0">
                <a:latin typeface="Arial" panose="020B0604020202020204" pitchFamily="34" charset="0"/>
                <a:cs typeface="Arial" panose="020B0604020202020204" pitchFamily="34" charset="0"/>
              </a:rPr>
              <a:t>Romans 12:3-5 (First Nations Translation)</a:t>
            </a:r>
          </a:p>
          <a:p>
            <a:pPr marL="34290" indent="0">
              <a:buNone/>
            </a:pPr>
            <a:r>
              <a:rPr lang="en-US" sz="2200" dirty="0">
                <a:latin typeface="Arial" panose="020B0604020202020204" pitchFamily="34" charset="0"/>
                <a:cs typeface="Arial" panose="020B0604020202020204" pitchFamily="34" charset="0"/>
              </a:rPr>
              <a:t>Because Creator, in great kindness, has made me a message bearer, I give this message to each of you:</a:t>
            </a:r>
          </a:p>
          <a:p>
            <a:pPr marL="34290" indent="0">
              <a:buNone/>
            </a:pPr>
            <a:r>
              <a:rPr lang="en-US" sz="2200" dirty="0">
                <a:latin typeface="Arial" panose="020B0604020202020204" pitchFamily="34" charset="0"/>
                <a:cs typeface="Arial" panose="020B0604020202020204" pitchFamily="34" charset="0"/>
              </a:rPr>
              <a:t> </a:t>
            </a:r>
          </a:p>
          <a:p>
            <a:pPr marL="34290" indent="0">
              <a:buNone/>
            </a:pPr>
            <a:r>
              <a:rPr lang="en-US" sz="2200" dirty="0">
                <a:latin typeface="Arial" panose="020B0604020202020204" pitchFamily="34" charset="0"/>
                <a:cs typeface="Arial" panose="020B0604020202020204" pitchFamily="34" charset="0"/>
              </a:rPr>
              <a:t>Do not think too highly of yourself. Instead, understand that the Great Spirit </a:t>
            </a:r>
            <a:r>
              <a:rPr lang="en-US" sz="2200" b="1" dirty="0">
                <a:latin typeface="Arial" panose="020B0604020202020204" pitchFamily="34" charset="0"/>
                <a:cs typeface="Arial" panose="020B0604020202020204" pitchFamily="34" charset="0"/>
              </a:rPr>
              <a:t>calls us to different purposes </a:t>
            </a:r>
            <a:r>
              <a:rPr lang="en-US" sz="2200" dirty="0">
                <a:latin typeface="Arial" panose="020B0604020202020204" pitchFamily="34" charset="0"/>
                <a:cs typeface="Arial" panose="020B0604020202020204" pitchFamily="34" charset="0"/>
              </a:rPr>
              <a:t>in answer to our trust in Creator. For just as our bodies have many members and each member has a different purpose, it is the same way with the body of the Chosen One. </a:t>
            </a:r>
            <a:r>
              <a:rPr lang="en-US" sz="2200" b="1" dirty="0">
                <a:latin typeface="Arial" panose="020B0604020202020204" pitchFamily="34" charset="0"/>
                <a:cs typeface="Arial" panose="020B0604020202020204" pitchFamily="34" charset="0"/>
              </a:rPr>
              <a:t>We are members of Creator’s body, and each member belongs to all the others.</a:t>
            </a:r>
          </a:p>
        </p:txBody>
      </p:sp>
    </p:spTree>
    <p:extLst>
      <p:ext uri="{BB962C8B-B14F-4D97-AF65-F5344CB8AC3E}">
        <p14:creationId xmlns:p14="http://schemas.microsoft.com/office/powerpoint/2010/main" val="3889501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4D51A322-61D3-17D4-4F3F-1DECFC89AD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AA42DA-BFE2-B9DC-68F6-1A1BF499A8D2}"/>
              </a:ext>
            </a:extLst>
          </p:cNvPr>
          <p:cNvSpPr txBox="1"/>
          <p:nvPr/>
        </p:nvSpPr>
        <p:spPr>
          <a:xfrm>
            <a:off x="228600" y="285750"/>
            <a:ext cx="9067800" cy="317009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We don’t need just technical solutions. </a:t>
            </a:r>
          </a:p>
          <a:p>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We need cultural shifts. </a:t>
            </a:r>
          </a:p>
          <a:p>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That is our “</a:t>
            </a:r>
            <a:r>
              <a:rPr lang="en-US" sz="4000" b="1" dirty="0">
                <a:latin typeface="Arial" panose="020B0604020202020204" pitchFamily="34" charset="0"/>
                <a:cs typeface="Arial" panose="020B0604020202020204" pitchFamily="34" charset="0"/>
              </a:rPr>
              <a:t>how</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1777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9EF41711-5C8F-5D42-F402-F48B3FC39670}"/>
            </a:ext>
          </a:extLst>
        </p:cNvPr>
        <p:cNvGrpSpPr/>
        <p:nvPr/>
      </p:nvGrpSpPr>
      <p:grpSpPr>
        <a:xfrm>
          <a:off x="0" y="0"/>
          <a:ext cx="0" cy="0"/>
          <a:chOff x="0" y="0"/>
          <a:chExt cx="0" cy="0"/>
        </a:xfrm>
      </p:grpSpPr>
      <p:pic>
        <p:nvPicPr>
          <p:cNvPr id="2" name="Picture 2" descr="1K+ Next Steps Pictures | Download Free Images on Unsplash">
            <a:extLst>
              <a:ext uri="{FF2B5EF4-FFF2-40B4-BE49-F238E27FC236}">
                <a16:creationId xmlns:a16="http://schemas.microsoft.com/office/drawing/2014/main" id="{E55EE8CA-C232-1C37-22F7-72BD2EA1D4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93" t="7905" r="7570" b="9089"/>
          <a:stretch/>
        </p:blipFill>
        <p:spPr bwMode="auto">
          <a:xfrm>
            <a:off x="73937" y="143545"/>
            <a:ext cx="1983463" cy="184248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198FD250-79C2-D52C-6949-1437BDBDF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1" y="2038350"/>
            <a:ext cx="1970689"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323D96-D362-00DB-427A-53164E89A4EE}"/>
              </a:ext>
            </a:extLst>
          </p:cNvPr>
          <p:cNvSpPr txBox="1"/>
          <p:nvPr/>
        </p:nvSpPr>
        <p:spPr>
          <a:xfrm>
            <a:off x="2362201" y="209550"/>
            <a:ext cx="6695088"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Our faith is not simply an intellectual asset but an active, trusting relationship with God through Christ that, in the power of the Holy Spirit, leads to transformative experiences of God’s glory.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What’s next? Listening for the movement of the Holy Spirit, guiding your church into a culture shift. </a:t>
            </a:r>
          </a:p>
        </p:txBody>
      </p:sp>
    </p:spTree>
    <p:extLst>
      <p:ext uri="{BB962C8B-B14F-4D97-AF65-F5344CB8AC3E}">
        <p14:creationId xmlns:p14="http://schemas.microsoft.com/office/powerpoint/2010/main" val="390346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FB903112-C5B6-106E-6752-1ED21ED2B0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44D7EF-227E-1420-9351-C45DC774F1D1}"/>
              </a:ext>
            </a:extLst>
          </p:cNvPr>
          <p:cNvSpPr txBox="1"/>
          <p:nvPr/>
        </p:nvSpPr>
        <p:spPr>
          <a:xfrm>
            <a:off x="0" y="361950"/>
            <a:ext cx="9144000" cy="307776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For now:</a:t>
            </a:r>
          </a:p>
          <a:p>
            <a:endParaRPr lang="en-US" sz="28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Start thinking about the dimensions of diversity that</a:t>
            </a:r>
          </a:p>
          <a:p>
            <a:pPr algn="ctr"/>
            <a:r>
              <a:rPr lang="en-US" sz="2400" dirty="0">
                <a:latin typeface="Arial" panose="020B0604020202020204" pitchFamily="34" charset="0"/>
                <a:cs typeface="Arial" panose="020B0604020202020204" pitchFamily="34" charset="0"/>
              </a:rPr>
              <a:t>have shaped you.</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What do you bring to your lay leadership and local church</a:t>
            </a:r>
          </a:p>
          <a:p>
            <a:pPr algn="ctr"/>
            <a:r>
              <a:rPr lang="en-US" sz="2400" dirty="0">
                <a:latin typeface="Arial" panose="020B0604020202020204" pitchFamily="34" charset="0"/>
                <a:cs typeface="Arial" panose="020B0604020202020204" pitchFamily="34" charset="0"/>
              </a:rPr>
              <a:t>as a result of your own unique identity? </a:t>
            </a:r>
          </a:p>
          <a:p>
            <a:endParaRPr lang="en-US" dirty="0"/>
          </a:p>
        </p:txBody>
      </p:sp>
    </p:spTree>
    <p:extLst>
      <p:ext uri="{BB962C8B-B14F-4D97-AF65-F5344CB8AC3E}">
        <p14:creationId xmlns:p14="http://schemas.microsoft.com/office/powerpoint/2010/main" val="1272161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82423FF5-C869-2B2A-7BA4-46CB0F42C8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613EF5-1BA6-8A8A-0C72-234FF08AB47F}"/>
              </a:ext>
            </a:extLst>
          </p:cNvPr>
          <p:cNvSpPr txBox="1"/>
          <p:nvPr/>
        </p:nvSpPr>
        <p:spPr>
          <a:xfrm>
            <a:off x="0" y="361950"/>
            <a:ext cx="9144000" cy="307776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Small Group Discussion</a:t>
            </a:r>
          </a:p>
          <a:p>
            <a:endParaRPr lang="en-US" sz="28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Share about dimensions of diversity that</a:t>
            </a:r>
          </a:p>
          <a:p>
            <a:pPr algn="ctr"/>
            <a:r>
              <a:rPr lang="en-US" sz="2400" dirty="0">
                <a:latin typeface="Arial" panose="020B0604020202020204" pitchFamily="34" charset="0"/>
                <a:cs typeface="Arial" panose="020B0604020202020204" pitchFamily="34" charset="0"/>
              </a:rPr>
              <a:t>have shaped you.</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What do you bring to your lay leadership and local church</a:t>
            </a:r>
          </a:p>
          <a:p>
            <a:pPr algn="ctr"/>
            <a:r>
              <a:rPr lang="en-US" sz="2400" dirty="0">
                <a:latin typeface="Arial" panose="020B0604020202020204" pitchFamily="34" charset="0"/>
                <a:cs typeface="Arial" panose="020B0604020202020204" pitchFamily="34" charset="0"/>
              </a:rPr>
              <a:t>as a result of your own unique identity? </a:t>
            </a:r>
          </a:p>
          <a:p>
            <a:endParaRPr lang="en-US" dirty="0"/>
          </a:p>
        </p:txBody>
      </p:sp>
    </p:spTree>
    <p:extLst>
      <p:ext uri="{BB962C8B-B14F-4D97-AF65-F5344CB8AC3E}">
        <p14:creationId xmlns:p14="http://schemas.microsoft.com/office/powerpoint/2010/main" val="95370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AAB3375E-CB36-C516-9127-3C26DF692D13}"/>
            </a:ext>
          </a:extLst>
        </p:cNvPr>
        <p:cNvGrpSpPr/>
        <p:nvPr/>
      </p:nvGrpSpPr>
      <p:grpSpPr>
        <a:xfrm>
          <a:off x="0" y="0"/>
          <a:ext cx="0" cy="0"/>
          <a:chOff x="0" y="0"/>
          <a:chExt cx="0" cy="0"/>
        </a:xfrm>
      </p:grpSpPr>
      <p:pic>
        <p:nvPicPr>
          <p:cNvPr id="2" name="Picture 2" descr="009: Leaders Say Thank You — Sam Davidson">
            <a:extLst>
              <a:ext uri="{FF2B5EF4-FFF2-40B4-BE49-F238E27FC236}">
                <a16:creationId xmlns:a16="http://schemas.microsoft.com/office/drawing/2014/main" id="{C02A3723-9C5B-9828-8257-60878EF77C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3" b="19519"/>
          <a:stretch/>
        </p:blipFill>
        <p:spPr bwMode="auto">
          <a:xfrm>
            <a:off x="914400" y="4338"/>
            <a:ext cx="7098030" cy="3134106"/>
          </a:xfrm>
          <a:prstGeom prst="rect">
            <a:avLst/>
          </a:prstGeom>
          <a:solidFill>
            <a:srgbClr val="FFFFFF"/>
          </a:solidFill>
        </p:spPr>
      </p:pic>
      <p:sp>
        <p:nvSpPr>
          <p:cNvPr id="4" name="TextBox 3">
            <a:extLst>
              <a:ext uri="{FF2B5EF4-FFF2-40B4-BE49-F238E27FC236}">
                <a16:creationId xmlns:a16="http://schemas.microsoft.com/office/drawing/2014/main" id="{7018B579-4128-7F63-BEB4-683CDCE0599D}"/>
              </a:ext>
            </a:extLst>
          </p:cNvPr>
          <p:cNvSpPr txBox="1"/>
          <p:nvPr/>
        </p:nvSpPr>
        <p:spPr>
          <a:xfrm>
            <a:off x="1447800" y="3181350"/>
            <a:ext cx="5867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 April Casperson    |    </a:t>
            </a:r>
            <a:r>
              <a:rPr lang="en-US" dirty="0">
                <a:latin typeface="Arial" panose="020B0604020202020204" pitchFamily="34" charset="0"/>
                <a:cs typeface="Arial" panose="020B0604020202020204" pitchFamily="34" charset="0"/>
                <a:hlinkClick r:id="rId3"/>
              </a:rPr>
              <a:t>acasperson@mtso.edu</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903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7C80FD8B-E8E8-6F5F-AA9C-173E1790E7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064B3D7-1A04-A96C-BBBD-764E002273A4}"/>
              </a:ext>
            </a:extLst>
          </p:cNvPr>
          <p:cNvSpPr txBox="1"/>
          <p:nvPr/>
        </p:nvSpPr>
        <p:spPr>
          <a:xfrm>
            <a:off x="0" y="285750"/>
            <a:ext cx="8991600" cy="2923877"/>
          </a:xfrm>
          <a:prstGeom prst="rect">
            <a:avLst/>
          </a:prstGeom>
          <a:noFill/>
        </p:spPr>
        <p:txBody>
          <a:bodyPr wrap="square" rtlCol="0">
            <a:spAutoFit/>
          </a:bodyPr>
          <a:lstStyle/>
          <a:p>
            <a:pPr marL="34290" indent="0">
              <a:buNone/>
            </a:pPr>
            <a:r>
              <a:rPr lang="en-US" sz="3200" b="1" dirty="0">
                <a:latin typeface="Arial" panose="020B0604020202020204" pitchFamily="34" charset="0"/>
                <a:cs typeface="Arial" panose="020B0604020202020204" pitchFamily="34" charset="0"/>
              </a:rPr>
              <a:t>Cultural competence</a:t>
            </a:r>
            <a:r>
              <a:rPr lang="en-US" sz="3200" dirty="0">
                <a:latin typeface="Arial" panose="020B0604020202020204" pitchFamily="34" charset="0"/>
                <a:cs typeface="Arial" panose="020B0604020202020204" pitchFamily="34" charset="0"/>
              </a:rPr>
              <a:t> is loosely defined as:</a:t>
            </a:r>
          </a:p>
          <a:p>
            <a:pPr marL="34290" indent="0">
              <a:buNone/>
            </a:pPr>
            <a:endParaRPr lang="en-US" sz="3200" dirty="0">
              <a:latin typeface="Arial" panose="020B0604020202020204" pitchFamily="34" charset="0"/>
              <a:cs typeface="Arial" panose="020B0604020202020204" pitchFamily="34" charset="0"/>
            </a:endParaRPr>
          </a:p>
          <a:p>
            <a:pPr marL="34290" indent="0">
              <a:buNone/>
            </a:pPr>
            <a:r>
              <a:rPr lang="en-US" sz="3200" dirty="0">
                <a:latin typeface="Arial" panose="020B0604020202020204" pitchFamily="34" charset="0"/>
                <a:cs typeface="Arial" panose="020B0604020202020204" pitchFamily="34" charset="0"/>
              </a:rPr>
              <a:t>The ability to understand, appreciate and interact with people from cultures or belief systems different from one's own. (APA, 2023)</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10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B9CF3FEE-95A2-59DE-04BB-E3832304FDC5}"/>
            </a:ext>
          </a:extLst>
        </p:cNvPr>
        <p:cNvGrpSpPr/>
        <p:nvPr/>
      </p:nvGrpSpPr>
      <p:grpSpPr>
        <a:xfrm>
          <a:off x="0" y="0"/>
          <a:ext cx="0" cy="0"/>
          <a:chOff x="0" y="0"/>
          <a:chExt cx="0" cy="0"/>
        </a:xfrm>
      </p:grpSpPr>
      <p:pic>
        <p:nvPicPr>
          <p:cNvPr id="2" name="Picture 2" descr="Mission &amp; History | First Palo Alto United Methodist Church">
            <a:extLst>
              <a:ext uri="{FF2B5EF4-FFF2-40B4-BE49-F238E27FC236}">
                <a16:creationId xmlns:a16="http://schemas.microsoft.com/office/drawing/2014/main" id="{FD75C53A-BCDA-005D-CAFE-882AE4EAC35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53"/>
          <a:stretch/>
        </p:blipFill>
        <p:spPr bwMode="auto">
          <a:xfrm>
            <a:off x="1219200" y="703481"/>
            <a:ext cx="6456756" cy="2869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9CB2FF-28F7-DB98-20F5-5A54FA64FC79}"/>
              </a:ext>
            </a:extLst>
          </p:cNvPr>
          <p:cNvSpPr txBox="1"/>
          <p:nvPr/>
        </p:nvSpPr>
        <p:spPr>
          <a:xfrm>
            <a:off x="0" y="57150"/>
            <a:ext cx="91440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We lead because of the people we serve. </a:t>
            </a:r>
          </a:p>
        </p:txBody>
      </p:sp>
    </p:spTree>
    <p:extLst>
      <p:ext uri="{BB962C8B-B14F-4D97-AF65-F5344CB8AC3E}">
        <p14:creationId xmlns:p14="http://schemas.microsoft.com/office/powerpoint/2010/main" val="200598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B11A2C2E-6CA5-6E13-21DB-FD26E891EC86}"/>
            </a:ext>
          </a:extLst>
        </p:cNvPr>
        <p:cNvGrpSpPr/>
        <p:nvPr/>
      </p:nvGrpSpPr>
      <p:grpSpPr>
        <a:xfrm>
          <a:off x="0" y="0"/>
          <a:ext cx="0" cy="0"/>
          <a:chOff x="0" y="0"/>
          <a:chExt cx="0" cy="0"/>
        </a:xfrm>
      </p:grpSpPr>
      <p:pic>
        <p:nvPicPr>
          <p:cNvPr id="3" name="Picture 4" descr="People of God Campaign Invites Members to #BeUMC">
            <a:extLst>
              <a:ext uri="{FF2B5EF4-FFF2-40B4-BE49-F238E27FC236}">
                <a16:creationId xmlns:a16="http://schemas.microsoft.com/office/drawing/2014/main" id="{45569708-0022-5BE6-BF8E-B0B0C5AE68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5731"/>
          <a:stretch/>
        </p:blipFill>
        <p:spPr bwMode="auto">
          <a:xfrm>
            <a:off x="1676400" y="19050"/>
            <a:ext cx="6172200" cy="347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2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4"/>
          <p:cNvSpPr txBox="1">
            <a:spLocks noGrp="1"/>
          </p:cNvSpPr>
          <p:nvPr>
            <p:ph type="body" idx="1"/>
          </p:nvPr>
        </p:nvSpPr>
        <p:spPr>
          <a:xfrm>
            <a:off x="304801" y="2571750"/>
            <a:ext cx="8305800" cy="1447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600"/>
              <a:buNone/>
            </a:pPr>
            <a:r>
              <a:rPr lang="en-US" sz="2800" dirty="0"/>
              <a:t>Opening ourselves up to caring about people who are different from us is a risky thing. </a:t>
            </a:r>
            <a:endParaRPr sz="2800" dirty="0"/>
          </a:p>
          <a:p>
            <a:pPr marL="171450" lvl="0" indent="-72390" algn="l" rtl="0">
              <a:lnSpc>
                <a:spcPct val="90000"/>
              </a:lnSpc>
              <a:spcBef>
                <a:spcPts val="1050"/>
              </a:spcBef>
              <a:spcAft>
                <a:spcPts val="0"/>
              </a:spcAft>
              <a:buSzPts val="1020"/>
              <a:buNone/>
            </a:pPr>
            <a:endParaRPr sz="1275" dirty="0"/>
          </a:p>
        </p:txBody>
      </p:sp>
      <p:pic>
        <p:nvPicPr>
          <p:cNvPr id="185" name="Google Shape;185;p4" descr="The Church Gathering is the Best Way to Love Your Neighbor | The Cripplegate"/>
          <p:cNvPicPr preferRelativeResize="0"/>
          <p:nvPr/>
        </p:nvPicPr>
        <p:blipFill rotWithShape="1">
          <a:blip r:embed="rId3">
            <a:alphaModFix/>
          </a:blip>
          <a:srcRect l="16282" r="17747" b="2"/>
          <a:stretch/>
        </p:blipFill>
        <p:spPr>
          <a:xfrm>
            <a:off x="-27160" y="7"/>
            <a:ext cx="2743185" cy="2266943"/>
          </a:xfrm>
          <a:custGeom>
            <a:avLst/>
            <a:gdLst/>
            <a:ahLst/>
            <a:cxnLst/>
            <a:rect l="l" t="t" r="r" b="b"/>
            <a:pathLst>
              <a:path w="3967973" h="3383280" extrusionOk="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ln>
            <a:noFill/>
          </a:ln>
        </p:spPr>
      </p:pic>
      <p:pic>
        <p:nvPicPr>
          <p:cNvPr id="2" name="Google Shape;184;p4" descr="Collection of Church clipart">
            <a:extLst>
              <a:ext uri="{FF2B5EF4-FFF2-40B4-BE49-F238E27FC236}">
                <a16:creationId xmlns:a16="http://schemas.microsoft.com/office/drawing/2014/main" id="{3F84A7B5-1C8A-3109-5B9C-0D39A224B0DA}"/>
              </a:ext>
            </a:extLst>
          </p:cNvPr>
          <p:cNvPicPr preferRelativeResize="0"/>
          <p:nvPr/>
        </p:nvPicPr>
        <p:blipFill rotWithShape="1">
          <a:blip r:embed="rId4">
            <a:alphaModFix/>
          </a:blip>
          <a:srcRect/>
          <a:stretch/>
        </p:blipFill>
        <p:spPr>
          <a:xfrm>
            <a:off x="3200407" y="0"/>
            <a:ext cx="2743185" cy="2114550"/>
          </a:xfrm>
          <a:prstGeom prst="rect">
            <a:avLst/>
          </a:prstGeom>
          <a:noFill/>
          <a:ln>
            <a:noFill/>
          </a:ln>
        </p:spPr>
      </p:pic>
      <p:pic>
        <p:nvPicPr>
          <p:cNvPr id="3" name="Google Shape;186;p4" descr="Mark 12:31 Love Your Neighbor as Yourself - Free Bible Art Downloads -  Bible Verses To Go">
            <a:extLst>
              <a:ext uri="{FF2B5EF4-FFF2-40B4-BE49-F238E27FC236}">
                <a16:creationId xmlns:a16="http://schemas.microsoft.com/office/drawing/2014/main" id="{5A51C826-80EC-C6AC-9B6A-48B608489A2E}"/>
              </a:ext>
            </a:extLst>
          </p:cNvPr>
          <p:cNvPicPr preferRelativeResize="0"/>
          <p:nvPr/>
        </p:nvPicPr>
        <p:blipFill rotWithShape="1">
          <a:blip r:embed="rId5">
            <a:alphaModFix/>
          </a:blip>
          <a:srcRect r="-4" b="-4"/>
          <a:stretch/>
        </p:blipFill>
        <p:spPr>
          <a:xfrm>
            <a:off x="6553200" y="8864"/>
            <a:ext cx="2438400" cy="233428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a:extLst>
            <a:ext uri="{FF2B5EF4-FFF2-40B4-BE49-F238E27FC236}">
              <a16:creationId xmlns:a16="http://schemas.microsoft.com/office/drawing/2014/main" id="{762EF863-FECA-6C2F-29D6-935946B74D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4D3B51-0197-1E6E-601D-EF2C2201F47D}"/>
              </a:ext>
            </a:extLst>
          </p:cNvPr>
          <p:cNvSpPr txBox="1"/>
          <p:nvPr/>
        </p:nvSpPr>
        <p:spPr>
          <a:xfrm>
            <a:off x="0" y="209550"/>
            <a:ext cx="9144000" cy="3360407"/>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Our faith is our “why.”</a:t>
            </a:r>
          </a:p>
          <a:p>
            <a:pPr algn="ctr"/>
            <a:endParaRPr lang="en-US" sz="3200" dirty="0">
              <a:latin typeface="Arial" panose="020B0604020202020204" pitchFamily="34" charset="0"/>
              <a:cs typeface="Arial" panose="020B0604020202020204" pitchFamily="34" charset="0"/>
            </a:endParaRPr>
          </a:p>
          <a:p>
            <a:pPr marL="34290" lvl="0" indent="0" algn="ctr" rtl="0">
              <a:lnSpc>
                <a:spcPct val="90000"/>
              </a:lnSpc>
              <a:spcBef>
                <a:spcPts val="0"/>
              </a:spcBef>
              <a:spcAft>
                <a:spcPts val="0"/>
              </a:spcAft>
              <a:buSzPts val="2560"/>
              <a:buNone/>
            </a:pPr>
            <a:r>
              <a:rPr lang="en-US" sz="3200" dirty="0">
                <a:latin typeface="Arial" panose="020B0604020202020204" pitchFamily="34" charset="0"/>
                <a:cs typeface="Arial" panose="020B0604020202020204" pitchFamily="34" charset="0"/>
              </a:rPr>
              <a:t>We are reminded that our faith is based upon reaching out to those who are different from us.</a:t>
            </a:r>
          </a:p>
          <a:p>
            <a:pPr marL="34290" lvl="0" indent="0" algn="ctr" rtl="0">
              <a:lnSpc>
                <a:spcPct val="90000"/>
              </a:lnSpc>
              <a:spcBef>
                <a:spcPts val="1050"/>
              </a:spcBef>
              <a:spcAft>
                <a:spcPts val="0"/>
              </a:spcAft>
              <a:buSzPts val="2560"/>
              <a:buNone/>
            </a:pPr>
            <a:r>
              <a:rPr lang="en-US" sz="3200" dirty="0">
                <a:latin typeface="Arial" panose="020B0604020202020204" pitchFamily="34" charset="0"/>
                <a:cs typeface="Arial" panose="020B0604020202020204" pitchFamily="34" charset="0"/>
              </a:rPr>
              <a:t>Our faith </a:t>
            </a:r>
            <a:r>
              <a:rPr lang="en-US" sz="3200" b="1" u="sng" dirty="0">
                <a:latin typeface="Arial" panose="020B0604020202020204" pitchFamily="34" charset="0"/>
                <a:cs typeface="Arial" panose="020B0604020202020204" pitchFamily="34" charset="0"/>
              </a:rPr>
              <a:t>empowers</a:t>
            </a:r>
            <a:r>
              <a:rPr lang="en-US" sz="3200" dirty="0">
                <a:latin typeface="Arial" panose="020B0604020202020204" pitchFamily="34" charset="0"/>
                <a:cs typeface="Arial" panose="020B0604020202020204" pitchFamily="34" charset="0"/>
              </a:rPr>
              <a:t> us to reach across difference</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245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TotalTime>
  <Words>1422</Words>
  <Application>Microsoft Office PowerPoint</Application>
  <PresentationFormat>On-screen Show (16:9)</PresentationFormat>
  <Paragraphs>200</Paragraphs>
  <Slides>44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Path Forward: The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AshleyVanSickle</dc:creator>
  <cp:lastModifiedBy>Shelby Winchell</cp:lastModifiedBy>
  <cp:revision>24</cp:revision>
  <dcterms:created xsi:type="dcterms:W3CDTF">2013-03-13T18:17:50Z</dcterms:created>
  <dcterms:modified xsi:type="dcterms:W3CDTF">2025-04-14T20:13:40Z</dcterms:modified>
</cp:coreProperties>
</file>