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59" r:id="rId3"/>
    <p:sldId id="279" r:id="rId4"/>
    <p:sldId id="262" r:id="rId5"/>
    <p:sldId id="263" r:id="rId6"/>
    <p:sldId id="264" r:id="rId7"/>
    <p:sldId id="266" r:id="rId8"/>
    <p:sldId id="265" r:id="rId9"/>
    <p:sldId id="267" r:id="rId10"/>
    <p:sldId id="280" r:id="rId11"/>
    <p:sldId id="269" r:id="rId12"/>
    <p:sldId id="261" r:id="rId13"/>
    <p:sldId id="270" r:id="rId14"/>
    <p:sldId id="271" r:id="rId15"/>
    <p:sldId id="272" r:id="rId16"/>
    <p:sldId id="273" r:id="rId17"/>
    <p:sldId id="274" r:id="rId18"/>
    <p:sldId id="282" r:id="rId19"/>
    <p:sldId id="275" r:id="rId20"/>
    <p:sldId id="281" r:id="rId21"/>
    <p:sldId id="277" r:id="rId22"/>
    <p:sldId id="278" r:id="rId23"/>
  </p:sldIdLst>
  <p:sldSz cx="12192000" cy="6858000"/>
  <p:notesSz cx="6858000" cy="9144000"/>
  <p:embeddedFontLst>
    <p:embeddedFont>
      <p:font typeface="Acumin Pro Condensed" panose="020B0604020202020204" charset="0"/>
      <p:regular r:id="rId25"/>
      <p:bold r:id="rId26"/>
      <p:italic r:id="rId27"/>
      <p:boldItalic r:id="rId28"/>
    </p:embeddedFont>
    <p:embeddedFont>
      <p:font typeface="Acumin Pro Condensed Black" panose="020B0604020202020204" charset="0"/>
      <p:bold r:id="rId29"/>
      <p:italic r:id="rId30"/>
      <p:boldItalic r:id="rId31"/>
    </p:embeddedFont>
    <p:embeddedFont>
      <p:font typeface="Acumin Pro ExtraCondensed" panose="020B0604020202020204" charset="0"/>
      <p:regular r:id="rId32"/>
      <p:bold r:id="rId33"/>
      <p:italic r:id="rId34"/>
      <p:boldItalic r:id="rId35"/>
    </p:embeddedFont>
    <p:embeddedFont>
      <p:font typeface="Acumin Pro ExtraCondensed Light" panose="020B0604020202020204" charset="0"/>
      <p:regular r:id="rId36"/>
      <p:italic r:id="rId37"/>
    </p:embeddedFont>
    <p:embeddedFont>
      <p:font typeface="Acumin Pro ExtraCondensed Smbd" panose="020B0604020202020204" charset="0"/>
      <p:regular r:id="rId38"/>
      <p:bold r:id="rId39"/>
      <p:italic r:id="rId40"/>
      <p:boldItalic r:id="rId41"/>
    </p:embeddedFont>
    <p:embeddedFont>
      <p:font typeface="Acumin Pro SemiCondensed Light" panose="020B0604020202020204" charset="0"/>
      <p:regular r:id="rId42"/>
      <p:italic r:id="rId43"/>
    </p:embeddedFont>
    <p:embeddedFont>
      <p:font typeface="Franklin Gothic Book" panose="020B0503020102020204" pitchFamily="34" charset="0"/>
      <p:regular r:id="rId44"/>
      <p: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2D8"/>
    <a:srgbClr val="163456"/>
    <a:srgbClr val="CA0000"/>
    <a:srgbClr val="E0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96318"/>
  </p:normalViewPr>
  <p:slideViewPr>
    <p:cSldViewPr snapToGrid="0">
      <p:cViewPr varScale="1">
        <p:scale>
          <a:sx n="115" d="100"/>
          <a:sy n="115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93259-2336-7F49-8EBF-8123DB84C0A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DE33-4A82-5549-8D36-C2124FB5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25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9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84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58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27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32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6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88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45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3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03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29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78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3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6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7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57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57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E33-4A82-5549-8D36-C2124FB5E3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F40C-9BB1-1884-11BE-9519F670E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50CF4-9F55-9514-A6C8-A3D180335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2ED01-BE4F-B481-D0C3-A205DB99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62DE-D066-704E-9033-0D5B62537BA6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7928C-6C5A-26EF-3336-1E2128E9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91077-755D-8FE3-12B6-CE0B684B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9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11C64-B53E-9E5F-DEC7-1CD5203F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BBF3C-BB65-E83B-BC41-8764DBF5B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B6F60-CB94-DC50-AC75-F14110CD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8D14-A4FE-F44B-AAA0-8EC5B3B38472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BF213-38A8-4E88-740A-AC100739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1CA98-E01E-659E-C1B5-3285EB63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8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243EF-7BFF-05B7-107A-6DD6A9710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D6269-9B72-0D5B-CCB6-C4A73ACCE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70DBE-48D3-D3E4-BDF5-FC0F2768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2E4-01BC-4B4C-88F0-D4E207C4EBBB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95D93-A613-062A-B6D2-4F68D0E4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302DC-3707-2DFF-196B-73D3AA9F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0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31F6-1672-C62E-A56E-2DF90F8A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663A-3C6C-67FF-F8EF-948E78EEC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59510-F85A-0394-A601-26043F2B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7D39-EEFD-DD42-A130-CD64AA768F98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D4060-9A2B-5E97-3F1A-2E03DC6B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9ED68-4D5F-19D7-DC79-76F2CEB1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4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BFCD-69EF-04A3-7B64-4DFBCC50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B6718-BA30-DB01-D239-9DF836EC2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B8CB5-62BA-5B58-B53E-1F83B3DD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2E04-72DB-5F42-BBAD-8A354414E83A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39092-F0B2-4051-C388-D33AFC75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FD3F4-0256-74C3-F6F0-2939F0A8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7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C687-3792-520C-82AA-B3A37D27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01AED-342C-81C4-1D9C-F2E90B954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07DBF-6296-D9FF-E86F-8AC992483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5679E-2038-C502-1E19-69B37689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6BA-1207-5D45-B787-F7B8861DDA0E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B9C8F-AEFC-C30A-0FBA-43374743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D6CFC-0E02-86C8-9A54-2D8ADE5E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9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9ABB-27AB-6555-8FB2-5A7429AA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25D21-06E8-8C9B-AE98-99E26CEF5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9A403-CEB0-5A09-35A7-E8CA6B72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57FA4-0295-F129-8F99-36E6C2CA8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CA49D-B02B-6F9E-89C4-6E100016F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EFE94-0F27-DBE3-5E2D-3EEE9C15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5527-A46D-9A4C-996B-B2B9C48C5CDF}" type="datetime1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1F3C4-CCB3-9B0C-DF2A-AE166B20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70ACC1-E61D-BDC7-8FFF-091769C5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5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32B1-0B17-778A-4B55-AF28F3CE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8A552-20A6-9C8C-FE3B-77137B731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A694-9B29-184A-BE0B-01C30457FDC9}" type="datetime1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1F88C-697F-F070-E751-E7F71CFA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B14A5-2E48-06E9-D3D7-EAE89E36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9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9C623-8668-CECB-0367-93AD39EF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3566-26BF-CD40-B768-ACEFF463CECA}" type="datetime1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C26B-8055-8CE8-3D9F-60708D75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C967C-A035-B1F2-231B-81E215A1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8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9964-CBD6-390A-4444-7A536C83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76D0-D650-BFD3-5770-AA0D61B64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E2C6-68D6-D353-B0C4-358FE0859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B6A6A-7048-3EAD-FADF-B59F4D6F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DD7B-ABE1-CC4C-A2D9-753414B7B284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BBCAA-5854-B277-031B-77F4DE03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3A199-DEB9-F69F-400C-B5BAB3D9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DB54-7F27-0A84-8BFA-1DD847B1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99DA3-B4E1-AFA2-9640-0E329158C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E3CDB-4B61-78C9-905D-D7199763E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8B2B9-BFF9-5DE9-3104-AC2B1946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528E-286F-5E44-BBEF-ED4E08B6DB10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1612C-E758-6E7A-3555-404BD9AF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BA243-5471-AD59-F3A4-2DA3CE9A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4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D0EE9-1DAD-CD67-6E82-736DF6F2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CE292-336B-C082-3C97-02813AEA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6E8FF-C776-9F2D-4EBB-FC881D387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AEC4F-D298-4445-B4BD-F7889A3C22BF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E66AB-71F9-ADC6-659E-F9A52E922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FEEDB-A03A-A076-BE35-928BEA6F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F7A25A-CAA6-F045-9C21-050C6615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6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cfa.org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minsure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cfa.org/services/legal-services/" TargetMode="External"/><Relationship Id="rId5" Type="http://schemas.openxmlformats.org/officeDocument/2006/relationships/hyperlink" Target="http://www.uminsure.org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53D614A-2B45-09F4-9D19-18389E1BD608}"/>
              </a:ext>
            </a:extLst>
          </p:cNvPr>
          <p:cNvSpPr/>
          <p:nvPr/>
        </p:nvSpPr>
        <p:spPr>
          <a:xfrm rot="5400000">
            <a:off x="5807856" y="-466593"/>
            <a:ext cx="698609" cy="12317335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BAD98-82B0-C5D7-4D9B-C394A4915B98}"/>
              </a:ext>
            </a:extLst>
          </p:cNvPr>
          <p:cNvSpPr txBox="1"/>
          <p:nvPr/>
        </p:nvSpPr>
        <p:spPr>
          <a:xfrm>
            <a:off x="2097566" y="3942014"/>
            <a:ext cx="7996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Third Party Usage </a:t>
            </a:r>
            <a:r>
              <a:rPr lang="en-US" sz="8000" dirty="0">
                <a:solidFill>
                  <a:schemeClr val="bg1"/>
                </a:solidFill>
                <a:latin typeface="Acumin Pro ExtraCondensed Light" panose="020B0408020202020204" pitchFamily="34" charset="77"/>
              </a:rPr>
              <a:t>Webinar</a:t>
            </a:r>
            <a:endParaRPr lang="en-US" sz="8000" dirty="0">
              <a:solidFill>
                <a:schemeClr val="bg1"/>
              </a:solidFill>
              <a:latin typeface="Acumin Pro ExtraCondensed Light" panose="020B04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1EC3BB-1CA2-1A02-BD87-08694230A7E8}"/>
              </a:ext>
            </a:extLst>
          </p:cNvPr>
          <p:cNvSpPr txBox="1"/>
          <p:nvPr/>
        </p:nvSpPr>
        <p:spPr>
          <a:xfrm>
            <a:off x="1209367" y="5382777"/>
            <a:ext cx="977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Insurance Considerations for Leasing &amp; Renting Church or Ministry Property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AE1E5-D018-5B42-935D-896F23698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701" y="704759"/>
            <a:ext cx="5296597" cy="3220903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FB445C81-D0F5-1111-03F9-74F88FCC9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04" y="274950"/>
            <a:ext cx="1333720" cy="464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12363A-0A75-FE97-1139-814EA96F78E1}"/>
              </a:ext>
            </a:extLst>
          </p:cNvPr>
          <p:cNvSpPr txBox="1"/>
          <p:nvPr/>
        </p:nvSpPr>
        <p:spPr>
          <a:xfrm>
            <a:off x="10094432" y="828892"/>
            <a:ext cx="193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A6D2D8"/>
                </a:solidFill>
                <a:latin typeface="Acumin Pro SemiCondensed Light" panose="020B0406020202020204" pitchFamily="34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www.uminsure.org</a:t>
            </a:r>
            <a:endParaRPr lang="en-US" sz="1400" dirty="0">
              <a:solidFill>
                <a:srgbClr val="A6D2D8"/>
              </a:solidFill>
              <a:latin typeface="Acumin Pro SemiCondensed Light" panose="020B0406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178579-EC1D-B40A-9E7B-E342C308D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3076" y="274950"/>
            <a:ext cx="1239109" cy="561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8448C8-8A75-A8A7-374E-79B6EF7B7D2F}"/>
              </a:ext>
            </a:extLst>
          </p:cNvPr>
          <p:cNvSpPr txBox="1"/>
          <p:nvPr/>
        </p:nvSpPr>
        <p:spPr>
          <a:xfrm>
            <a:off x="227852" y="739308"/>
            <a:ext cx="193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A6D2D8"/>
                </a:solidFill>
                <a:latin typeface="Acumin Pro SemiCondensed Light" panose="020B0406020202020204" pitchFamily="34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www.gcfa.org</a:t>
            </a:r>
            <a:endParaRPr lang="en-US" sz="1400" dirty="0">
              <a:solidFill>
                <a:srgbClr val="A6D2D8"/>
              </a:solidFill>
              <a:latin typeface="Acumin Pro SemiCondensed Light" panose="020B0406020202020204" pitchFamily="34" charset="77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6198A78-07BB-BD30-5BDB-C1EF4AF1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83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61F2C65E-D6E2-F1E4-9A6B-3D07DB846576}"/>
              </a:ext>
            </a:extLst>
          </p:cNvPr>
          <p:cNvSpPr/>
          <p:nvPr/>
        </p:nvSpPr>
        <p:spPr>
          <a:xfrm rot="5400000" flipH="1">
            <a:off x="10764758" y="-857851"/>
            <a:ext cx="45719" cy="2728914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BAD98-82B0-C5D7-4D9B-C394A4915B98}"/>
              </a:ext>
            </a:extLst>
          </p:cNvPr>
          <p:cNvSpPr txBox="1"/>
          <p:nvPr/>
        </p:nvSpPr>
        <p:spPr>
          <a:xfrm>
            <a:off x="6297283" y="275773"/>
            <a:ext cx="312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Policy Considerations Continued</a:t>
            </a:r>
            <a:endParaRPr lang="en-US" sz="24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668B64-53CA-C088-0C17-06014ED5A30A}"/>
              </a:ext>
            </a:extLst>
          </p:cNvPr>
          <p:cNvSpPr txBox="1"/>
          <p:nvPr/>
        </p:nvSpPr>
        <p:spPr>
          <a:xfrm>
            <a:off x="1809667" y="603778"/>
            <a:ext cx="774764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Safety protocols</a:t>
            </a:r>
          </a:p>
          <a:p>
            <a:pPr marL="914400" lvl="1" indent="-457200" defTabSz="121917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Type of background check required – and how often</a:t>
            </a:r>
          </a:p>
          <a:p>
            <a:pPr marL="914400" lvl="1" indent="-457200" defTabSz="121917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Misconduct prevention in general</a:t>
            </a:r>
          </a:p>
          <a:p>
            <a:pPr marL="914400" lvl="1" indent="-457200" defTabSz="121917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Safety and first aid equipment</a:t>
            </a:r>
          </a:p>
          <a:p>
            <a:pPr marL="914400" lvl="1" indent="-457200" defTabSz="121917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Housekeeping expectations</a:t>
            </a:r>
          </a:p>
          <a:p>
            <a:pPr marL="914400" lvl="1" indent="-457200" defTabSz="121917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Process for reporting maintenance and safety issues</a:t>
            </a:r>
          </a:p>
          <a:p>
            <a:pPr marL="914400" lvl="1" indent="-457200" defTabSz="121917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When church can enter leaser portion of building (states vary on requirements)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C4B828-2CED-29EC-4828-CA9ACD3B3B90}"/>
              </a:ext>
            </a:extLst>
          </p:cNvPr>
          <p:cNvSpPr txBox="1"/>
          <p:nvPr/>
        </p:nvSpPr>
        <p:spPr>
          <a:xfrm>
            <a:off x="1809667" y="4918597"/>
            <a:ext cx="85983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Consistent policies and process for every group</a:t>
            </a:r>
          </a:p>
          <a:p>
            <a:pPr marL="914400" lvl="1" indent="-457200" defTabSz="121917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The above and who is responsible for what including repairs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996DE-7677-1D00-0F7E-F43FD6C8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65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A385DE16-725B-EF5C-33BA-87A02D0EB112}"/>
              </a:ext>
            </a:extLst>
          </p:cNvPr>
          <p:cNvSpPr/>
          <p:nvPr/>
        </p:nvSpPr>
        <p:spPr>
          <a:xfrm rot="5400000">
            <a:off x="3973581" y="-3336534"/>
            <a:ext cx="1267965" cy="9215127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6B43D-E511-F247-5B7F-B8F4548A8563}"/>
              </a:ext>
            </a:extLst>
          </p:cNvPr>
          <p:cNvSpPr txBox="1"/>
          <p:nvPr/>
        </p:nvSpPr>
        <p:spPr>
          <a:xfrm>
            <a:off x="4174044" y="5040280"/>
            <a:ext cx="689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Aft>
                <a:spcPts val="1200"/>
              </a:spcAft>
            </a:pPr>
            <a:r>
              <a:rPr lang="en-US" sz="2400" b="1" dirty="0">
                <a:solidFill>
                  <a:srgbClr val="173456"/>
                </a:solidFill>
                <a:latin typeface="Acumin Pro ExtraCondensed Smbd" panose="020B0508020202020204" pitchFamily="34" charset="77"/>
              </a:rPr>
              <a:t>Consistent policies and process for every group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F2A792-CE2D-57B5-21B7-51B760309AB6}"/>
              </a:ext>
            </a:extLst>
          </p:cNvPr>
          <p:cNvSpPr txBox="1"/>
          <p:nvPr/>
        </p:nvSpPr>
        <p:spPr>
          <a:xfrm>
            <a:off x="3897472" y="5474618"/>
            <a:ext cx="4765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1219170">
              <a:spcAft>
                <a:spcPts val="1200"/>
              </a:spcAft>
            </a:pPr>
            <a:r>
              <a:rPr lang="en-US" sz="1400" dirty="0">
                <a:solidFill>
                  <a:srgbClr val="173456"/>
                </a:solidFill>
                <a:latin typeface="Acumin Pro ExtraCondensed" panose="020B0508020202020204" pitchFamily="34" charset="77"/>
              </a:rPr>
              <a:t>The above and who is responsible for what including repairs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1A230-7E44-11C1-B507-72CD8CD64CAC}"/>
              </a:ext>
            </a:extLst>
          </p:cNvPr>
          <p:cNvSpPr txBox="1"/>
          <p:nvPr/>
        </p:nvSpPr>
        <p:spPr>
          <a:xfrm>
            <a:off x="2052690" y="2286339"/>
            <a:ext cx="90131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Duty of church and third party - KNOW and ENFORCE the church policies</a:t>
            </a:r>
          </a:p>
          <a:p>
            <a:pPr defTabSz="1219170">
              <a:lnSpc>
                <a:spcPct val="20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Have a signed document with at least:</a:t>
            </a:r>
          </a:p>
          <a:p>
            <a:pPr marL="914388" lvl="1" indent="-457200" defTabSz="121917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An acknowledgement of receipt of policies</a:t>
            </a:r>
          </a:p>
          <a:p>
            <a:pPr marL="914388" lvl="1" indent="-457200" defTabSz="121917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Agreement to comply with policies</a:t>
            </a:r>
          </a:p>
          <a:p>
            <a:pPr marL="914388" lvl="1" indent="-457200" defTabSz="121917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Statement about who will perform background checks when necessary</a:t>
            </a:r>
          </a:p>
          <a:p>
            <a:pPr marL="914388" lvl="1" indent="-457200" defTabSz="121917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Events requiring re-signing</a:t>
            </a:r>
          </a:p>
          <a:p>
            <a:pPr marL="457189" indent="-457189" defTabSz="1219170"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173456"/>
              </a:solidFill>
              <a:latin typeface="Franklin Gothic Book" panose="020B050302010202020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D8AF2C-08E7-0EBA-8AD0-25992A5E9E82}"/>
              </a:ext>
            </a:extLst>
          </p:cNvPr>
          <p:cNvSpPr/>
          <p:nvPr/>
        </p:nvSpPr>
        <p:spPr>
          <a:xfrm>
            <a:off x="673485" y="255718"/>
            <a:ext cx="2030621" cy="20306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4196" dir="9960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E26E8-94B2-B7FE-0D37-E2405BA37478}"/>
              </a:ext>
            </a:extLst>
          </p:cNvPr>
          <p:cNvSpPr txBox="1"/>
          <p:nvPr/>
        </p:nvSpPr>
        <p:spPr>
          <a:xfrm>
            <a:off x="2836053" y="717030"/>
            <a:ext cx="7241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Policy Enforcement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pic>
        <p:nvPicPr>
          <p:cNvPr id="7" name="Graphic 6" descr="Blog with solid fill">
            <a:extLst>
              <a:ext uri="{FF2B5EF4-FFF2-40B4-BE49-F238E27FC236}">
                <a16:creationId xmlns:a16="http://schemas.microsoft.com/office/drawing/2014/main" id="{EA5B8819-4DC0-521E-4E38-676BB8FE5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930" y="660081"/>
            <a:ext cx="1320682" cy="132068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1367BC-BD68-F5E0-C817-17060B65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2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39E0A1DA-C6D1-B930-0FD0-46866D50A32D}"/>
              </a:ext>
            </a:extLst>
          </p:cNvPr>
          <p:cNvSpPr/>
          <p:nvPr/>
        </p:nvSpPr>
        <p:spPr>
          <a:xfrm rot="16200000">
            <a:off x="8284704" y="-756327"/>
            <a:ext cx="1267964" cy="6765711"/>
          </a:xfrm>
          <a:prstGeom prst="round2SameRect">
            <a:avLst/>
          </a:prstGeom>
          <a:noFill/>
          <a:ln>
            <a:solidFill>
              <a:srgbClr val="A6D2D8"/>
            </a:solidFill>
          </a:ln>
          <a:effectLst>
            <a:outerShdw blurRad="50800" dist="50800" dir="5400000" algn="ctr" rotWithShape="0">
              <a:srgbClr val="000000">
                <a:alpha val="757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53D614A-2B45-09F4-9D19-18389E1BD608}"/>
              </a:ext>
            </a:extLst>
          </p:cNvPr>
          <p:cNvSpPr/>
          <p:nvPr/>
        </p:nvSpPr>
        <p:spPr>
          <a:xfrm rot="5400000">
            <a:off x="3981266" y="-3619853"/>
            <a:ext cx="1267965" cy="9230501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BAD98-82B0-C5D7-4D9B-C394A4915B98}"/>
              </a:ext>
            </a:extLst>
          </p:cNvPr>
          <p:cNvSpPr txBox="1"/>
          <p:nvPr/>
        </p:nvSpPr>
        <p:spPr>
          <a:xfrm>
            <a:off x="994718" y="521384"/>
            <a:ext cx="7241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Direct Financial Implications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997E04-C73D-FE3E-C1EA-15709F78DA2C}"/>
              </a:ext>
            </a:extLst>
          </p:cNvPr>
          <p:cNvSpPr/>
          <p:nvPr/>
        </p:nvSpPr>
        <p:spPr>
          <a:xfrm>
            <a:off x="586948" y="1992546"/>
            <a:ext cx="4138262" cy="413826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7EBAF966-C67D-4124-B5AF-A0313BD9D9BB}"/>
              </a:ext>
            </a:extLst>
          </p:cNvPr>
          <p:cNvSpPr/>
          <p:nvPr/>
        </p:nvSpPr>
        <p:spPr>
          <a:xfrm rot="16200000">
            <a:off x="8284700" y="739652"/>
            <a:ext cx="1267964" cy="6765714"/>
          </a:xfrm>
          <a:prstGeom prst="round2SameRect">
            <a:avLst/>
          </a:prstGeom>
          <a:noFill/>
          <a:ln>
            <a:solidFill>
              <a:srgbClr val="A6D2D8"/>
            </a:solidFill>
          </a:ln>
          <a:effectLst>
            <a:outerShdw blurRad="50800" dist="50800" dir="5400000" algn="ctr" rotWithShape="0">
              <a:srgbClr val="000000">
                <a:alpha val="757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1EC3BB-1CA2-1A02-BD87-08694230A7E8}"/>
              </a:ext>
            </a:extLst>
          </p:cNvPr>
          <p:cNvSpPr txBox="1"/>
          <p:nvPr/>
        </p:nvSpPr>
        <p:spPr>
          <a:xfrm>
            <a:off x="6095998" y="2060182"/>
            <a:ext cx="609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Zoning laws, building codes, accessibility requirements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989F9C-A8AB-753E-1929-58553C8129EF}"/>
              </a:ext>
            </a:extLst>
          </p:cNvPr>
          <p:cNvSpPr txBox="1"/>
          <p:nvPr/>
        </p:nvSpPr>
        <p:spPr>
          <a:xfrm>
            <a:off x="6095998" y="3854361"/>
            <a:ext cx="585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Tax (EX. UBIT &amp; Property tax)</a:t>
            </a: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D82D78D4-4180-3E93-1D29-76644EEDC006}"/>
              </a:ext>
            </a:extLst>
          </p:cNvPr>
          <p:cNvSpPr/>
          <p:nvPr/>
        </p:nvSpPr>
        <p:spPr>
          <a:xfrm rot="16200000">
            <a:off x="8284698" y="2235631"/>
            <a:ext cx="1267963" cy="6765712"/>
          </a:xfrm>
          <a:prstGeom prst="round2SameRect">
            <a:avLst/>
          </a:prstGeom>
          <a:noFill/>
          <a:ln>
            <a:solidFill>
              <a:srgbClr val="A6D2D8"/>
            </a:solidFill>
          </a:ln>
          <a:effectLst>
            <a:outerShdw blurRad="50800" dist="50800" dir="5400000" algn="ctr" rotWithShape="0">
              <a:srgbClr val="000000">
                <a:alpha val="757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2514CB-4658-66AF-7222-680D7E4CF827}"/>
              </a:ext>
            </a:extLst>
          </p:cNvPr>
          <p:cNvSpPr txBox="1"/>
          <p:nvPr/>
        </p:nvSpPr>
        <p:spPr>
          <a:xfrm>
            <a:off x="6095998" y="5295322"/>
            <a:ext cx="585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Insurance Coverage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B0BB7-82F2-573C-FFCB-C8D1933E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97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45F15EB5-E042-EFD8-8FDF-AD87F1636DBE}"/>
              </a:ext>
            </a:extLst>
          </p:cNvPr>
          <p:cNvSpPr/>
          <p:nvPr/>
        </p:nvSpPr>
        <p:spPr>
          <a:xfrm rot="5400000">
            <a:off x="3915825" y="-3566427"/>
            <a:ext cx="1267965" cy="9099615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7D660-6F55-0B34-F61F-98CA48AEBFA7}"/>
              </a:ext>
            </a:extLst>
          </p:cNvPr>
          <p:cNvSpPr txBox="1"/>
          <p:nvPr/>
        </p:nvSpPr>
        <p:spPr>
          <a:xfrm>
            <a:off x="1494559" y="5090488"/>
            <a:ext cx="903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The pastor and DS must meet with the district board of church locations and building and perform an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53A69-A414-D1E1-BDA9-7055876F39C0}"/>
              </a:ext>
            </a:extLst>
          </p:cNvPr>
          <p:cNvSpPr txBox="1"/>
          <p:nvPr/>
        </p:nvSpPr>
        <p:spPr>
          <a:xfrm>
            <a:off x="946056" y="509367"/>
            <a:ext cx="8072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Book of Discipline </a:t>
            </a:r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Requirements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E9FAB-C19F-EC37-4AA9-C63B40F0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6D0D3-7089-84D6-7BB1-BDABDBA7FC84}"/>
              </a:ext>
            </a:extLst>
          </p:cNvPr>
          <p:cNvSpPr txBox="1"/>
          <p:nvPr/>
        </p:nvSpPr>
        <p:spPr>
          <a:xfrm>
            <a:off x="882585" y="1952693"/>
            <a:ext cx="9099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¶ 2541/2540 has requirements for an incorporated/unincorporated local church to lease property if for more than 30 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0AF3B-6F08-C289-4096-92BC10D0E6C4}"/>
              </a:ext>
            </a:extLst>
          </p:cNvPr>
          <p:cNvSpPr txBox="1"/>
          <p:nvPr/>
        </p:nvSpPr>
        <p:spPr>
          <a:xfrm>
            <a:off x="1090074" y="3281305"/>
            <a:ext cx="868463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21917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Charge conference by majority vote (notice 10 days in advance)</a:t>
            </a:r>
          </a:p>
          <a:p>
            <a:pPr marL="514350" indent="-514350" defTabSz="121917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Written consent of pastor and DS shall be attached to the contract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2BEFD18-A762-42CE-DE2F-BFFEA5DDEC7F}"/>
              </a:ext>
            </a:extLst>
          </p:cNvPr>
          <p:cNvSpPr/>
          <p:nvPr/>
        </p:nvSpPr>
        <p:spPr>
          <a:xfrm>
            <a:off x="1227731" y="5020900"/>
            <a:ext cx="9386583" cy="600842"/>
          </a:xfrm>
          <a:prstGeom prst="roundRect">
            <a:avLst/>
          </a:prstGeom>
          <a:noFill/>
          <a:ln>
            <a:solidFill>
              <a:srgbClr val="A6D2D8"/>
            </a:solidFill>
          </a:ln>
          <a:effectLst>
            <a:outerShdw blurRad="50800" dist="50800" dir="5400000" sx="99000" sy="99000" algn="ctr" rotWithShape="0">
              <a:srgbClr val="000000">
                <a:alpha val="58135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45F15EB5-E042-EFD8-8FDF-AD87F1636DBE}"/>
              </a:ext>
            </a:extLst>
          </p:cNvPr>
          <p:cNvSpPr/>
          <p:nvPr/>
        </p:nvSpPr>
        <p:spPr>
          <a:xfrm rot="5400000">
            <a:off x="2130731" y="500715"/>
            <a:ext cx="2338117" cy="6599583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53A69-A414-D1E1-BDA9-7055876F39C0}"/>
              </a:ext>
            </a:extLst>
          </p:cNvPr>
          <p:cNvSpPr txBox="1"/>
          <p:nvPr/>
        </p:nvSpPr>
        <p:spPr>
          <a:xfrm>
            <a:off x="641955" y="2906292"/>
            <a:ext cx="5741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none" strike="noStrike" dirty="0">
                <a:solidFill>
                  <a:schemeClr val="bg1"/>
                </a:solidFill>
                <a:effectLst/>
                <a:latin typeface="Acumin Pro ExtraCondensed Smbd" panose="020B0508020202020204" pitchFamily="34" charset="77"/>
              </a:rPr>
              <a:t>INSURANCE IMPLICATIONS OF THIRD PARTY USE</a:t>
            </a:r>
            <a:endParaRPr lang="en-US" sz="60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6F486-AADA-45F1-C7E2-5E069569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Graphic 5" descr="Umbrella outline">
            <a:extLst>
              <a:ext uri="{FF2B5EF4-FFF2-40B4-BE49-F238E27FC236}">
                <a16:creationId xmlns:a16="http://schemas.microsoft.com/office/drawing/2014/main" id="{9FCB316E-5448-C2F0-5F65-04F04CAF6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6406" y="1149626"/>
            <a:ext cx="4558748" cy="4558748"/>
          </a:xfrm>
          <a:prstGeom prst="rect">
            <a:avLst/>
          </a:prstGeom>
          <a:effectLst>
            <a:outerShdw blurRad="99020" dist="50800" dir="5400000" algn="ctr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046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87D660-6F55-0B34-F61F-98CA48AEBFA7}"/>
              </a:ext>
            </a:extLst>
          </p:cNvPr>
          <p:cNvSpPr txBox="1"/>
          <p:nvPr/>
        </p:nvSpPr>
        <p:spPr>
          <a:xfrm>
            <a:off x="1180496" y="1897658"/>
            <a:ext cx="98310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0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Leases also determine who bears the risk of damages and injuries</a:t>
            </a:r>
          </a:p>
          <a:p>
            <a:pPr marL="533400" lvl="0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Your new exposure requires confirmation of their coverage </a:t>
            </a:r>
          </a:p>
          <a:p>
            <a:pPr marL="533400" lvl="0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Your coverage and pricing may be affected</a:t>
            </a:r>
          </a:p>
          <a:p>
            <a:pPr marL="533400" lvl="0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 We will explore:</a:t>
            </a:r>
          </a:p>
        </p:txBody>
      </p:sp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45F15EB5-E042-EFD8-8FDF-AD87F1636DBE}"/>
              </a:ext>
            </a:extLst>
          </p:cNvPr>
          <p:cNvSpPr/>
          <p:nvPr/>
        </p:nvSpPr>
        <p:spPr>
          <a:xfrm rot="5400000">
            <a:off x="3915825" y="-3486442"/>
            <a:ext cx="1267965" cy="9099615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53A69-A414-D1E1-BDA9-7055876F39C0}"/>
              </a:ext>
            </a:extLst>
          </p:cNvPr>
          <p:cNvSpPr txBox="1"/>
          <p:nvPr/>
        </p:nvSpPr>
        <p:spPr>
          <a:xfrm>
            <a:off x="946056" y="589353"/>
            <a:ext cx="8072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Containing Risk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F5CBB-8275-9478-0212-06E8E691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8CD4D-1CEB-495C-73E0-920EFFDDE4A6}"/>
              </a:ext>
            </a:extLst>
          </p:cNvPr>
          <p:cNvSpPr txBox="1"/>
          <p:nvPr/>
        </p:nvSpPr>
        <p:spPr>
          <a:xfrm>
            <a:off x="1328438" y="5180323"/>
            <a:ext cx="267252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Loss prevention tips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A0377-C71A-828D-ACA6-2DF27D53F70D}"/>
              </a:ext>
            </a:extLst>
          </p:cNvPr>
          <p:cNvSpPr txBox="1"/>
          <p:nvPr/>
        </p:nvSpPr>
        <p:spPr>
          <a:xfrm>
            <a:off x="4098144" y="5194611"/>
            <a:ext cx="3484151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Insurance coverage matters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3A707-80B4-5D99-2CF0-95B6967BCC97}"/>
              </a:ext>
            </a:extLst>
          </p:cNvPr>
          <p:cNvSpPr txBox="1"/>
          <p:nvPr/>
        </p:nvSpPr>
        <p:spPr>
          <a:xfrm>
            <a:off x="7527353" y="5194610"/>
            <a:ext cx="3484151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Certificates of insurance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7BE3DD-65FD-7C0F-800E-AEEA72822466}"/>
              </a:ext>
            </a:extLst>
          </p:cNvPr>
          <p:cNvSpPr/>
          <p:nvPr/>
        </p:nvSpPr>
        <p:spPr>
          <a:xfrm>
            <a:off x="1495657" y="5314230"/>
            <a:ext cx="2653248" cy="565181"/>
          </a:xfrm>
          <a:prstGeom prst="roundRect">
            <a:avLst/>
          </a:prstGeom>
          <a:noFill/>
          <a:ln>
            <a:solidFill>
              <a:srgbClr val="A6D2D8"/>
            </a:solidFill>
          </a:ln>
          <a:effectLst>
            <a:outerShdw blurRad="75098" dist="50800" dir="4440000" algn="ctr" rotWithShape="0">
              <a:srgbClr val="000000">
                <a:alpha val="98585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338659-FE1B-4A22-2227-39A978B1FBB9}"/>
              </a:ext>
            </a:extLst>
          </p:cNvPr>
          <p:cNvSpPr/>
          <p:nvPr/>
        </p:nvSpPr>
        <p:spPr>
          <a:xfrm>
            <a:off x="4431808" y="5314230"/>
            <a:ext cx="3041228" cy="565181"/>
          </a:xfrm>
          <a:prstGeom prst="roundRect">
            <a:avLst/>
          </a:prstGeom>
          <a:noFill/>
          <a:ln>
            <a:solidFill>
              <a:srgbClr val="A6D2D8"/>
            </a:solidFill>
          </a:ln>
          <a:effectLst>
            <a:outerShdw blurRad="75098" dist="50800" dir="4440000" algn="ctr" rotWithShape="0">
              <a:srgbClr val="000000">
                <a:alpha val="98585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15818D2-072C-31C1-B430-731A25366B84}"/>
              </a:ext>
            </a:extLst>
          </p:cNvPr>
          <p:cNvSpPr/>
          <p:nvPr/>
        </p:nvSpPr>
        <p:spPr>
          <a:xfrm>
            <a:off x="7796315" y="5314232"/>
            <a:ext cx="2946225" cy="565180"/>
          </a:xfrm>
          <a:prstGeom prst="roundRect">
            <a:avLst/>
          </a:prstGeom>
          <a:noFill/>
          <a:ln>
            <a:solidFill>
              <a:srgbClr val="A6D2D8"/>
            </a:solidFill>
          </a:ln>
          <a:effectLst>
            <a:outerShdw blurRad="75098" dist="50800" dir="4440000" algn="ctr" rotWithShape="0">
              <a:srgbClr val="000000">
                <a:alpha val="98585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79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45F15EB5-E042-EFD8-8FDF-AD87F1636DBE}"/>
              </a:ext>
            </a:extLst>
          </p:cNvPr>
          <p:cNvSpPr/>
          <p:nvPr/>
        </p:nvSpPr>
        <p:spPr>
          <a:xfrm rot="5400000">
            <a:off x="3915825" y="-3486442"/>
            <a:ext cx="1267965" cy="9099615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53A69-A414-D1E1-BDA9-7055876F39C0}"/>
              </a:ext>
            </a:extLst>
          </p:cNvPr>
          <p:cNvSpPr txBox="1"/>
          <p:nvPr/>
        </p:nvSpPr>
        <p:spPr>
          <a:xfrm>
            <a:off x="946056" y="589353"/>
            <a:ext cx="8072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Loss Prevention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7D660-6F55-0B34-F61F-98CA48AEBFA7}"/>
              </a:ext>
            </a:extLst>
          </p:cNvPr>
          <p:cNvSpPr txBox="1"/>
          <p:nvPr/>
        </p:nvSpPr>
        <p:spPr>
          <a:xfrm>
            <a:off x="1622947" y="1778961"/>
            <a:ext cx="983100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7700" lvl="0" indent="-5715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Facility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A9A53-4143-04B9-4383-B2FEB18B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0F76F-9876-3245-1E68-0F65C911A5DB}"/>
              </a:ext>
            </a:extLst>
          </p:cNvPr>
          <p:cNvSpPr txBox="1"/>
          <p:nvPr/>
        </p:nvSpPr>
        <p:spPr>
          <a:xfrm>
            <a:off x="1622947" y="3706928"/>
            <a:ext cx="98310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0" indent="-4572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Have a process for them to report maintenance and safety issues</a:t>
            </a:r>
          </a:p>
          <a:p>
            <a:pPr marL="533400" lvl="0" indent="-4572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Identify any issues that are their responsibility – take action on yours</a:t>
            </a:r>
          </a:p>
          <a:p>
            <a:pPr marL="533400" lvl="0" indent="-4572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Document any repairs or corrections that need to be made by them</a:t>
            </a:r>
          </a:p>
          <a:p>
            <a:pPr marL="533400" lvl="0" indent="-45720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May prevent injuries or limit your exposure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8C742-A1C0-3385-EA01-6819A60CD19B}"/>
              </a:ext>
            </a:extLst>
          </p:cNvPr>
          <p:cNvSpPr txBox="1"/>
          <p:nvPr/>
        </p:nvSpPr>
        <p:spPr>
          <a:xfrm>
            <a:off x="1649841" y="2630007"/>
            <a:ext cx="3754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300"/>
              </a:spcBef>
            </a:pPr>
            <a:r>
              <a:rPr lang="en-US" sz="2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Safety and first aid equipment available and maintained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20867-6324-93E9-D004-E4B8BA5697EA}"/>
              </a:ext>
            </a:extLst>
          </p:cNvPr>
          <p:cNvSpPr txBox="1"/>
          <p:nvPr/>
        </p:nvSpPr>
        <p:spPr>
          <a:xfrm>
            <a:off x="5444757" y="2633677"/>
            <a:ext cx="3948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300"/>
              </a:spcBef>
            </a:pPr>
            <a:r>
              <a:rPr lang="en-US" sz="2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Understand their use of any chemicals or hazardous chemicals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D9ABBD-512B-172E-690B-DC0A3F77261B}"/>
              </a:ext>
            </a:extLst>
          </p:cNvPr>
          <p:cNvSpPr/>
          <p:nvPr/>
        </p:nvSpPr>
        <p:spPr>
          <a:xfrm>
            <a:off x="1941151" y="2585292"/>
            <a:ext cx="3383884" cy="1016641"/>
          </a:xfrm>
          <a:prstGeom prst="roundRect">
            <a:avLst/>
          </a:prstGeom>
          <a:noFill/>
          <a:ln>
            <a:solidFill>
              <a:srgbClr val="A6D2D8"/>
            </a:solidFill>
          </a:ln>
          <a:effectLst>
            <a:outerShdw blurRad="53685" dist="50800" dir="5400000" algn="ctr" rotWithShape="0">
              <a:srgbClr val="000000">
                <a:alpha val="9816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727A8AB-2BA9-B714-9FCD-0D43FF10FA0C}"/>
              </a:ext>
            </a:extLst>
          </p:cNvPr>
          <p:cNvSpPr/>
          <p:nvPr/>
        </p:nvSpPr>
        <p:spPr>
          <a:xfrm>
            <a:off x="5715730" y="2585292"/>
            <a:ext cx="3743913" cy="1016641"/>
          </a:xfrm>
          <a:prstGeom prst="roundRect">
            <a:avLst/>
          </a:prstGeom>
          <a:noFill/>
          <a:ln>
            <a:solidFill>
              <a:srgbClr val="A6D2D8"/>
            </a:solidFill>
          </a:ln>
          <a:effectLst>
            <a:outerShdw blurRad="53685" dist="50800" dir="5400000" algn="ctr" rotWithShape="0">
              <a:srgbClr val="000000">
                <a:alpha val="98162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76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45F15EB5-E042-EFD8-8FDF-AD87F1636DBE}"/>
              </a:ext>
            </a:extLst>
          </p:cNvPr>
          <p:cNvSpPr/>
          <p:nvPr/>
        </p:nvSpPr>
        <p:spPr>
          <a:xfrm rot="5400000">
            <a:off x="3915825" y="-3486442"/>
            <a:ext cx="1267965" cy="9099615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53A69-A414-D1E1-BDA9-7055876F39C0}"/>
              </a:ext>
            </a:extLst>
          </p:cNvPr>
          <p:cNvSpPr txBox="1"/>
          <p:nvPr/>
        </p:nvSpPr>
        <p:spPr>
          <a:xfrm>
            <a:off x="946056" y="589353"/>
            <a:ext cx="8072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Insurance Policy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71356-62EE-44CB-719F-3D5ADCCE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BAE29-DB21-2AC9-E927-BF1565E64953}"/>
              </a:ext>
            </a:extLst>
          </p:cNvPr>
          <p:cNvSpPr txBox="1"/>
          <p:nvPr/>
        </p:nvSpPr>
        <p:spPr>
          <a:xfrm>
            <a:off x="641935" y="1991674"/>
            <a:ext cx="98310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770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Discuss the third-party use with your insurance agent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E99313-4FAD-5ED7-A282-17D37E7AC4EF}"/>
              </a:ext>
            </a:extLst>
          </p:cNvPr>
          <p:cNvSpPr txBox="1"/>
          <p:nvPr/>
        </p:nvSpPr>
        <p:spPr>
          <a:xfrm>
            <a:off x="641935" y="3792250"/>
            <a:ext cx="1723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It may increase cost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AB5A543-6FEC-55F3-161E-B812416AA1C8}"/>
              </a:ext>
            </a:extLst>
          </p:cNvPr>
          <p:cNvSpPr/>
          <p:nvPr/>
        </p:nvSpPr>
        <p:spPr>
          <a:xfrm>
            <a:off x="515953" y="3364352"/>
            <a:ext cx="1984509" cy="1937027"/>
          </a:xfrm>
          <a:prstGeom prst="roundRect">
            <a:avLst/>
          </a:prstGeom>
          <a:noFill/>
          <a:ln>
            <a:solidFill>
              <a:srgbClr val="A6D2D8"/>
            </a:solidFill>
          </a:ln>
          <a:effectLst>
            <a:outerShdw blurRad="50800" dist="50800" dir="5400000" sx="99000" sy="99000" algn="ctr" rotWithShape="0">
              <a:srgbClr val="000000">
                <a:alpha val="58135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3A182D-5FC7-0891-435B-B86493C9BDC0}"/>
              </a:ext>
            </a:extLst>
          </p:cNvPr>
          <p:cNvSpPr txBox="1"/>
          <p:nvPr/>
        </p:nvSpPr>
        <p:spPr>
          <a:xfrm>
            <a:off x="2881625" y="3546029"/>
            <a:ext cx="1700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May even force you to change carriers (exposure changes)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1615DF2-3B32-9344-75F7-033851192286}"/>
              </a:ext>
            </a:extLst>
          </p:cNvPr>
          <p:cNvSpPr/>
          <p:nvPr/>
        </p:nvSpPr>
        <p:spPr>
          <a:xfrm>
            <a:off x="2739632" y="3360340"/>
            <a:ext cx="1984509" cy="1941039"/>
          </a:xfrm>
          <a:prstGeom prst="roundRect">
            <a:avLst/>
          </a:prstGeom>
          <a:noFill/>
          <a:ln>
            <a:solidFill>
              <a:srgbClr val="A6D2D8"/>
            </a:solidFill>
          </a:ln>
          <a:effectLst>
            <a:outerShdw blurRad="50800" dist="50800" dir="5400000" sx="99000" sy="99000" algn="ctr" rotWithShape="0">
              <a:srgbClr val="000000">
                <a:alpha val="58135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421CE3-0361-34CC-70DD-AE085D8010AE}"/>
              </a:ext>
            </a:extLst>
          </p:cNvPr>
          <p:cNvSpPr txBox="1"/>
          <p:nvPr/>
        </p:nvSpPr>
        <p:spPr>
          <a:xfrm>
            <a:off x="4934925" y="3774228"/>
            <a:ext cx="2017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Might create an excluded exposure (e.g. pollution)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5F6F2-216E-4F35-FCC0-F0C889212E50}"/>
              </a:ext>
            </a:extLst>
          </p:cNvPr>
          <p:cNvSpPr txBox="1"/>
          <p:nvPr/>
        </p:nvSpPr>
        <p:spPr>
          <a:xfrm>
            <a:off x="7313922" y="3749493"/>
            <a:ext cx="1749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Provide details of the nature of the use and the user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754BCE-F700-5B71-C35E-851611FBF052}"/>
              </a:ext>
            </a:extLst>
          </p:cNvPr>
          <p:cNvSpPr txBox="1"/>
          <p:nvPr/>
        </p:nvSpPr>
        <p:spPr>
          <a:xfrm>
            <a:off x="9542311" y="3749493"/>
            <a:ext cx="1749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Share the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hold-harmless language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F9F52C0-7078-220A-B9BA-33C0B2B246F7}"/>
              </a:ext>
            </a:extLst>
          </p:cNvPr>
          <p:cNvSpPr/>
          <p:nvPr/>
        </p:nvSpPr>
        <p:spPr>
          <a:xfrm>
            <a:off x="4968021" y="3365638"/>
            <a:ext cx="1984509" cy="1941039"/>
          </a:xfrm>
          <a:prstGeom prst="roundRect">
            <a:avLst/>
          </a:prstGeom>
          <a:noFill/>
          <a:ln>
            <a:solidFill>
              <a:srgbClr val="A6D2D8"/>
            </a:solidFill>
          </a:ln>
          <a:effectLst>
            <a:outerShdw blurRad="50800" dist="50800" dir="5400000" sx="99000" sy="99000" algn="ctr" rotWithShape="0">
              <a:srgbClr val="000000">
                <a:alpha val="58135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93E84F3-07BC-B7E2-666C-C0A37C04551B}"/>
              </a:ext>
            </a:extLst>
          </p:cNvPr>
          <p:cNvSpPr/>
          <p:nvPr/>
        </p:nvSpPr>
        <p:spPr>
          <a:xfrm>
            <a:off x="7196410" y="3365638"/>
            <a:ext cx="1984509" cy="1941039"/>
          </a:xfrm>
          <a:prstGeom prst="roundRect">
            <a:avLst/>
          </a:prstGeom>
          <a:noFill/>
          <a:ln>
            <a:solidFill>
              <a:srgbClr val="A6D2D8"/>
            </a:solidFill>
          </a:ln>
          <a:effectLst>
            <a:outerShdw blurRad="50800" dist="50800" dir="5400000" sx="99000" sy="99000" algn="ctr" rotWithShape="0">
              <a:srgbClr val="000000">
                <a:alpha val="58135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5A7B12-8DB4-B88B-1FC4-41FDBFA97343}"/>
              </a:ext>
            </a:extLst>
          </p:cNvPr>
          <p:cNvSpPr/>
          <p:nvPr/>
        </p:nvSpPr>
        <p:spPr>
          <a:xfrm>
            <a:off x="9424799" y="3365639"/>
            <a:ext cx="1984509" cy="1941039"/>
          </a:xfrm>
          <a:prstGeom prst="roundRect">
            <a:avLst/>
          </a:prstGeom>
          <a:noFill/>
          <a:ln>
            <a:solidFill>
              <a:srgbClr val="A6D2D8"/>
            </a:solidFill>
          </a:ln>
          <a:effectLst>
            <a:outerShdw blurRad="50800" dist="50800" dir="5400000" sx="99000" sy="99000" algn="ctr" rotWithShape="0">
              <a:srgbClr val="000000">
                <a:alpha val="58135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4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71356-62EE-44CB-719F-3D5ADCCE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BAE29-DB21-2AC9-E927-BF1565E64953}"/>
              </a:ext>
            </a:extLst>
          </p:cNvPr>
          <p:cNvSpPr txBox="1"/>
          <p:nvPr/>
        </p:nvSpPr>
        <p:spPr>
          <a:xfrm>
            <a:off x="4615348" y="2051649"/>
            <a:ext cx="58008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7700" lvl="0" indent="-5715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You should be named as an additional insured on their policy</a:t>
            </a:r>
          </a:p>
          <a:p>
            <a:pPr marL="64770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Acumin Pro ExtraCondensed Smbd" panose="020B0508020202020204" pitchFamily="34" charset="77"/>
            </a:endParaRPr>
          </a:p>
          <a:p>
            <a:pPr marL="647700" lvl="0" indent="-5715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Obtain a certificate of insurance from the third party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022A4C94-86A2-6393-A8FA-4E8F43693117}"/>
              </a:ext>
            </a:extLst>
          </p:cNvPr>
          <p:cNvSpPr/>
          <p:nvPr/>
        </p:nvSpPr>
        <p:spPr>
          <a:xfrm rot="5400000" flipH="1">
            <a:off x="10764758" y="-857851"/>
            <a:ext cx="45719" cy="2728914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1406D-920C-3187-64C8-FEE256A3279E}"/>
              </a:ext>
            </a:extLst>
          </p:cNvPr>
          <p:cNvSpPr txBox="1"/>
          <p:nvPr/>
        </p:nvSpPr>
        <p:spPr>
          <a:xfrm>
            <a:off x="6820103" y="298633"/>
            <a:ext cx="2603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Insurance Policy Continued</a:t>
            </a:r>
            <a:endParaRPr lang="en-US" sz="24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pic>
        <p:nvPicPr>
          <p:cNvPr id="12" name="Picture 11" descr="A cursor pointing at a church&#10;&#10;Description automatically generated">
            <a:extLst>
              <a:ext uri="{FF2B5EF4-FFF2-40B4-BE49-F238E27FC236}">
                <a16:creationId xmlns:a16="http://schemas.microsoft.com/office/drawing/2014/main" id="{A7CCAC53-6371-8AF7-376A-D7B489A28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35" y="1538534"/>
            <a:ext cx="3359150" cy="3662231"/>
          </a:xfrm>
          <a:prstGeom prst="rect">
            <a:avLst/>
          </a:prstGeom>
          <a:effectLst>
            <a:outerShdw blurRad="65986" dist="50800" dir="5400000" algn="ctr" rotWithShape="0">
              <a:srgbClr val="000000">
                <a:alpha val="61631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320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45F15EB5-E042-EFD8-8FDF-AD87F1636DBE}"/>
              </a:ext>
            </a:extLst>
          </p:cNvPr>
          <p:cNvSpPr/>
          <p:nvPr/>
        </p:nvSpPr>
        <p:spPr>
          <a:xfrm rot="5400000">
            <a:off x="3915825" y="-3486442"/>
            <a:ext cx="1267965" cy="9099615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53A69-A414-D1E1-BDA9-7055876F39C0}"/>
              </a:ext>
            </a:extLst>
          </p:cNvPr>
          <p:cNvSpPr txBox="1"/>
          <p:nvPr/>
        </p:nvSpPr>
        <p:spPr>
          <a:xfrm>
            <a:off x="946056" y="589353"/>
            <a:ext cx="8072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Certificates of Insurance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7D660-6F55-0B34-F61F-98CA48AEBFA7}"/>
              </a:ext>
            </a:extLst>
          </p:cNvPr>
          <p:cNvSpPr txBox="1"/>
          <p:nvPr/>
        </p:nvSpPr>
        <p:spPr>
          <a:xfrm>
            <a:off x="547058" y="4832856"/>
            <a:ext cx="647807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 algn="l" rtl="0">
              <a:spcBef>
                <a:spcPts val="300"/>
              </a:spcBef>
              <a:spcAft>
                <a:spcPts val="0"/>
              </a:spcAft>
              <a:buSzPts val="2400"/>
            </a:pPr>
            <a:r>
              <a:rPr lang="en-US" sz="32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Have general liability and workers compensation</a:t>
            </a:r>
          </a:p>
          <a:p>
            <a:pPr marL="800100" lvl="1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Workers compensation provides sole-remedy coverage</a:t>
            </a:r>
          </a:p>
          <a:p>
            <a:pPr marL="800100" lvl="1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May help prevent lawsuits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513EA-D85A-BB27-51CB-30332A36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BB0758D-297A-B3E4-2FA7-DB0DF2135AED}"/>
              </a:ext>
            </a:extLst>
          </p:cNvPr>
          <p:cNvSpPr/>
          <p:nvPr/>
        </p:nvSpPr>
        <p:spPr>
          <a:xfrm rot="5400000">
            <a:off x="2826328" y="-1095805"/>
            <a:ext cx="1200329" cy="7197298"/>
          </a:xfrm>
          <a:prstGeom prst="round2SameRect">
            <a:avLst/>
          </a:prstGeom>
          <a:noFill/>
          <a:ln>
            <a:solidFill>
              <a:srgbClr val="A6D2D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380848E8-09AA-4668-B0FF-09DB0A643160}"/>
              </a:ext>
            </a:extLst>
          </p:cNvPr>
          <p:cNvSpPr/>
          <p:nvPr/>
        </p:nvSpPr>
        <p:spPr>
          <a:xfrm rot="5400000">
            <a:off x="2826326" y="239709"/>
            <a:ext cx="1200329" cy="7197295"/>
          </a:xfrm>
          <a:prstGeom prst="round2SameRect">
            <a:avLst/>
          </a:prstGeom>
          <a:noFill/>
          <a:ln>
            <a:solidFill>
              <a:srgbClr val="A6D2D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9BF21A75-949B-4DEE-0223-D2E2AF49A139}"/>
              </a:ext>
            </a:extLst>
          </p:cNvPr>
          <p:cNvSpPr/>
          <p:nvPr/>
        </p:nvSpPr>
        <p:spPr>
          <a:xfrm rot="5400000">
            <a:off x="2475116" y="1988893"/>
            <a:ext cx="1902746" cy="7197295"/>
          </a:xfrm>
          <a:prstGeom prst="round2SameRect">
            <a:avLst/>
          </a:prstGeom>
          <a:noFill/>
          <a:ln>
            <a:solidFill>
              <a:srgbClr val="A6D2D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F8885-8176-72DB-FE38-717E9522D99A}"/>
              </a:ext>
            </a:extLst>
          </p:cNvPr>
          <p:cNvSpPr txBox="1"/>
          <p:nvPr/>
        </p:nvSpPr>
        <p:spPr>
          <a:xfrm>
            <a:off x="547058" y="1955774"/>
            <a:ext cx="537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 algn="l" rtl="0">
              <a:spcBef>
                <a:spcPts val="300"/>
              </a:spcBef>
              <a:spcAft>
                <a:spcPts val="0"/>
              </a:spcAft>
              <a:buSzPts val="2400"/>
            </a:pPr>
            <a:r>
              <a:rPr lang="en-US" sz="3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The name on the certificate should match the name in the agreement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7D5578-D926-2FA5-E267-5C5EDDB61905}"/>
              </a:ext>
            </a:extLst>
          </p:cNvPr>
          <p:cNvSpPr txBox="1"/>
          <p:nvPr/>
        </p:nvSpPr>
        <p:spPr>
          <a:xfrm>
            <a:off x="547058" y="3251572"/>
            <a:ext cx="537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 algn="l" rtl="0">
              <a:spcBef>
                <a:spcPts val="300"/>
              </a:spcBef>
              <a:spcAft>
                <a:spcPts val="0"/>
              </a:spcAft>
              <a:buSzPts val="2400"/>
            </a:pPr>
            <a:r>
              <a:rPr lang="en-US" sz="3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Verify the coverage expiration date – get a new certificate at expiration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ABE696-9BEB-6022-8612-2CA015CD1C58}"/>
              </a:ext>
            </a:extLst>
          </p:cNvPr>
          <p:cNvSpPr/>
          <p:nvPr/>
        </p:nvSpPr>
        <p:spPr>
          <a:xfrm>
            <a:off x="7506680" y="1967988"/>
            <a:ext cx="4138262" cy="4138262"/>
          </a:xfrm>
          <a:prstGeom prst="ellipse">
            <a:avLst/>
          </a:prstGeom>
          <a:blipFill>
            <a:blip r:embed="rId4"/>
            <a:stretch>
              <a:fillRect l="-14079" t="284" r="-5241" b="284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65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23090076-47B2-CEE9-E99C-9D9C79142BCA}"/>
              </a:ext>
            </a:extLst>
          </p:cNvPr>
          <p:cNvSpPr/>
          <p:nvPr/>
        </p:nvSpPr>
        <p:spPr>
          <a:xfrm rot="5400000">
            <a:off x="2726503" y="-437322"/>
            <a:ext cx="2279638" cy="7732644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BAE9C-158B-1A43-DF3B-BABB7A46C091}"/>
              </a:ext>
            </a:extLst>
          </p:cNvPr>
          <p:cNvSpPr txBox="1"/>
          <p:nvPr/>
        </p:nvSpPr>
        <p:spPr>
          <a:xfrm>
            <a:off x="1208197" y="2445161"/>
            <a:ext cx="5868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THIRD PARTY USE OF CHURCH PROPERTY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E395A-4FDC-5B5A-1ABC-411A536C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Graphic 7" descr="Gavel outline">
            <a:extLst>
              <a:ext uri="{FF2B5EF4-FFF2-40B4-BE49-F238E27FC236}">
                <a16:creationId xmlns:a16="http://schemas.microsoft.com/office/drawing/2014/main" id="{63EC399A-A94C-2EF1-53BC-5DF6327B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4858" y="1602449"/>
            <a:ext cx="3068942" cy="3068942"/>
          </a:xfrm>
          <a:prstGeom prst="rect">
            <a:avLst/>
          </a:prstGeom>
          <a:effectLst>
            <a:outerShdw blurRad="61683" dist="50800" dir="1045293" algn="ctr" rotWithShape="0">
              <a:srgbClr val="000000">
                <a:alpha val="4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520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39E0A1DA-C6D1-B930-0FD0-46866D50A32D}"/>
              </a:ext>
            </a:extLst>
          </p:cNvPr>
          <p:cNvSpPr/>
          <p:nvPr/>
        </p:nvSpPr>
        <p:spPr>
          <a:xfrm rot="16200000">
            <a:off x="8284704" y="-756327"/>
            <a:ext cx="1267964" cy="6765711"/>
          </a:xfrm>
          <a:prstGeom prst="round2SameRect">
            <a:avLst/>
          </a:prstGeom>
          <a:noFill/>
          <a:ln>
            <a:solidFill>
              <a:srgbClr val="A6D2D8"/>
            </a:solidFill>
          </a:ln>
          <a:effectLst>
            <a:outerShdw blurRad="50800" dist="50800" dir="5400000" algn="ctr" rotWithShape="0">
              <a:srgbClr val="000000">
                <a:alpha val="757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53D614A-2B45-09F4-9D19-18389E1BD608}"/>
              </a:ext>
            </a:extLst>
          </p:cNvPr>
          <p:cNvSpPr/>
          <p:nvPr/>
        </p:nvSpPr>
        <p:spPr>
          <a:xfrm rot="5400000">
            <a:off x="3981266" y="-3619853"/>
            <a:ext cx="1267965" cy="9230501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BAD98-82B0-C5D7-4D9B-C394A4915B98}"/>
              </a:ext>
            </a:extLst>
          </p:cNvPr>
          <p:cNvSpPr txBox="1"/>
          <p:nvPr/>
        </p:nvSpPr>
        <p:spPr>
          <a:xfrm>
            <a:off x="994718" y="521384"/>
            <a:ext cx="7241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Certificates of Insurance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997E04-C73D-FE3E-C1EA-15709F78DA2C}"/>
              </a:ext>
            </a:extLst>
          </p:cNvPr>
          <p:cNvSpPr/>
          <p:nvPr/>
        </p:nvSpPr>
        <p:spPr>
          <a:xfrm>
            <a:off x="586948" y="1971764"/>
            <a:ext cx="4138262" cy="413826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7EBAF966-C67D-4124-B5AF-A0313BD9D9BB}"/>
              </a:ext>
            </a:extLst>
          </p:cNvPr>
          <p:cNvSpPr/>
          <p:nvPr/>
        </p:nvSpPr>
        <p:spPr>
          <a:xfrm rot="16200000">
            <a:off x="8284700" y="739652"/>
            <a:ext cx="1267964" cy="6765714"/>
          </a:xfrm>
          <a:prstGeom prst="round2SameRect">
            <a:avLst/>
          </a:prstGeom>
          <a:noFill/>
          <a:ln>
            <a:solidFill>
              <a:srgbClr val="A6D2D8"/>
            </a:solidFill>
          </a:ln>
          <a:effectLst>
            <a:outerShdw blurRad="50800" dist="50800" dir="5400000" algn="ctr" rotWithShape="0">
              <a:srgbClr val="000000">
                <a:alpha val="757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1EC3BB-1CA2-1A02-BD87-08694230A7E8}"/>
              </a:ext>
            </a:extLst>
          </p:cNvPr>
          <p:cNvSpPr txBox="1"/>
          <p:nvPr/>
        </p:nvSpPr>
        <p:spPr>
          <a:xfrm>
            <a:off x="5989097" y="2062966"/>
            <a:ext cx="4177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Make sure their limits match or exceed your policy limits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989F9C-A8AB-753E-1929-58553C8129EF}"/>
              </a:ext>
            </a:extLst>
          </p:cNvPr>
          <p:cNvSpPr txBox="1"/>
          <p:nvPr/>
        </p:nvSpPr>
        <p:spPr>
          <a:xfrm>
            <a:off x="5989098" y="3556162"/>
            <a:ext cx="5859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Request a copy directly from their agent if you have questions of accuracy or authenticity</a:t>
            </a: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D82D78D4-4180-3E93-1D29-76644EEDC006}"/>
              </a:ext>
            </a:extLst>
          </p:cNvPr>
          <p:cNvSpPr/>
          <p:nvPr/>
        </p:nvSpPr>
        <p:spPr>
          <a:xfrm rot="16200000">
            <a:off x="8284698" y="2235631"/>
            <a:ext cx="1267963" cy="6765712"/>
          </a:xfrm>
          <a:prstGeom prst="round2SameRect">
            <a:avLst/>
          </a:prstGeom>
          <a:noFill/>
          <a:ln>
            <a:solidFill>
              <a:srgbClr val="A6D2D8"/>
            </a:solidFill>
          </a:ln>
          <a:effectLst>
            <a:outerShdw blurRad="50800" dist="50800" dir="5400000" algn="ctr" rotWithShape="0">
              <a:srgbClr val="000000">
                <a:alpha val="757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2514CB-4658-66AF-7222-680D7E4CF827}"/>
              </a:ext>
            </a:extLst>
          </p:cNvPr>
          <p:cNvSpPr txBox="1"/>
          <p:nvPr/>
        </p:nvSpPr>
        <p:spPr>
          <a:xfrm>
            <a:off x="5989097" y="5075362"/>
            <a:ext cx="5859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You may request an updated copy periodically to ensure that coverage is still in place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B0BB7-82F2-573C-FFCB-C8D1933E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69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45F15EB5-E042-EFD8-8FDF-AD87F1636DBE}"/>
              </a:ext>
            </a:extLst>
          </p:cNvPr>
          <p:cNvSpPr/>
          <p:nvPr/>
        </p:nvSpPr>
        <p:spPr>
          <a:xfrm rot="5400000">
            <a:off x="2874529" y="150569"/>
            <a:ext cx="1267965" cy="7017027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53A69-A414-D1E1-BDA9-7055876F39C0}"/>
              </a:ext>
            </a:extLst>
          </p:cNvPr>
          <p:cNvSpPr txBox="1"/>
          <p:nvPr/>
        </p:nvSpPr>
        <p:spPr>
          <a:xfrm>
            <a:off x="1086860" y="3109160"/>
            <a:ext cx="4619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Questions?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76735-BBE4-CF11-FA18-D4898B00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Graphic 10" descr="Questions outline">
            <a:extLst>
              <a:ext uri="{FF2B5EF4-FFF2-40B4-BE49-F238E27FC236}">
                <a16:creationId xmlns:a16="http://schemas.microsoft.com/office/drawing/2014/main" id="{D163B299-BE79-F6E5-927C-B01413308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3578" y="921945"/>
            <a:ext cx="5014109" cy="5014109"/>
          </a:xfrm>
          <a:prstGeom prst="rect">
            <a:avLst/>
          </a:prstGeom>
          <a:effectLst>
            <a:outerShdw blurRad="110533" dist="50800" dir="5400000" algn="ctr" rotWithShape="0">
              <a:srgbClr val="000000">
                <a:alpha val="7086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58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307A00-2F09-85A2-86A9-2E82B7B32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566408"/>
            <a:ext cx="1392079" cy="63119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05C603-4227-C25F-A832-DDA2FDBC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E408E860-DFC1-87EC-1C19-4B901E5FADA3}"/>
              </a:ext>
            </a:extLst>
          </p:cNvPr>
          <p:cNvSpPr/>
          <p:nvPr/>
        </p:nvSpPr>
        <p:spPr>
          <a:xfrm rot="5400000">
            <a:off x="-28077" y="28073"/>
            <a:ext cx="6858001" cy="6801855"/>
          </a:xfrm>
          <a:prstGeom prst="round2SameRect">
            <a:avLst/>
          </a:prstGeom>
          <a:solidFill>
            <a:srgbClr val="A6D2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6D2D8"/>
              </a:solidFill>
            </a:endParaRPr>
          </a:p>
        </p:txBody>
      </p:sp>
      <p:sp>
        <p:nvSpPr>
          <p:cNvPr id="9" name="Google Shape;370;p35">
            <a:extLst>
              <a:ext uri="{FF2B5EF4-FFF2-40B4-BE49-F238E27FC236}">
                <a16:creationId xmlns:a16="http://schemas.microsoft.com/office/drawing/2014/main" id="{BFFDDB82-76F3-C960-5F3D-021183F6AA69}"/>
              </a:ext>
            </a:extLst>
          </p:cNvPr>
          <p:cNvSpPr txBox="1">
            <a:spLocks/>
          </p:cNvSpPr>
          <p:nvPr/>
        </p:nvSpPr>
        <p:spPr>
          <a:xfrm>
            <a:off x="849708" y="3233570"/>
            <a:ext cx="3385335" cy="301412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rgbClr val="163456"/>
                </a:solidFill>
                <a:latin typeface="Acumin Pro ExtraCondensed" panose="020B0508020202020204" pitchFamily="34" charset="77"/>
              </a:rPr>
              <a:t>CONTACT JEFF:</a:t>
            </a:r>
          </a:p>
          <a:p>
            <a:pPr lvl="1" algn="l">
              <a:lnSpc>
                <a:spcPct val="150000"/>
              </a:lnSpc>
            </a:pPr>
            <a:r>
              <a:rPr lang="en-US" sz="2400" b="1" dirty="0">
                <a:solidFill>
                  <a:srgbClr val="163456"/>
                </a:solidFill>
                <a:latin typeface="Acumin Pro ExtraCondensed Smbd" panose="020B0508020202020204" pitchFamily="34" charset="77"/>
              </a:rPr>
              <a:t>1 Music Circle North </a:t>
            </a:r>
          </a:p>
          <a:p>
            <a:pPr lvl="1" algn="l">
              <a:lnSpc>
                <a:spcPct val="150000"/>
              </a:lnSpc>
            </a:pPr>
            <a:r>
              <a:rPr lang="en-US" sz="2400" b="1" dirty="0">
                <a:solidFill>
                  <a:srgbClr val="163456"/>
                </a:solidFill>
                <a:latin typeface="Acumin Pro ExtraCondensed Smbd" panose="020B0508020202020204" pitchFamily="34" charset="77"/>
              </a:rPr>
              <a:t>(615) 481-6621</a:t>
            </a:r>
          </a:p>
          <a:p>
            <a:pPr lvl="1" algn="l">
              <a:lnSpc>
                <a:spcPct val="150000"/>
              </a:lnSpc>
            </a:pPr>
            <a:r>
              <a:rPr lang="en-US" sz="2400" b="1" dirty="0" err="1">
                <a:solidFill>
                  <a:srgbClr val="163456"/>
                </a:solidFill>
                <a:latin typeface="Acumin Pro ExtraCondensed Smbd" panose="020B0508020202020204" pitchFamily="34" charset="77"/>
              </a:rPr>
              <a:t>jkoch@umins.org</a:t>
            </a:r>
            <a:endParaRPr lang="en-US" sz="2400" b="1" dirty="0">
              <a:solidFill>
                <a:srgbClr val="163456"/>
              </a:solidFill>
              <a:latin typeface="Acumin Pro ExtraCondensed Smbd" panose="020B0508020202020204" pitchFamily="34" charset="77"/>
            </a:endParaRPr>
          </a:p>
          <a:p>
            <a:pPr lvl="1" algn="l">
              <a:lnSpc>
                <a:spcPct val="150000"/>
              </a:lnSpc>
            </a:pPr>
            <a:r>
              <a:rPr lang="en-US" sz="2400" b="1" dirty="0">
                <a:solidFill>
                  <a:srgbClr val="163456"/>
                </a:solidFill>
                <a:latin typeface="Acumin Pro ExtraCondensed Smbd" panose="020B0508020202020204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www.uminsure.org</a:t>
            </a:r>
            <a:r>
              <a:rPr lang="en-US" sz="2400" b="1" dirty="0">
                <a:solidFill>
                  <a:srgbClr val="163456"/>
                </a:solidFill>
                <a:latin typeface="Acumin Pro ExtraCondensed Smbd" panose="020B0508020202020204" pitchFamily="34" charset="77"/>
              </a:rPr>
              <a:t> </a:t>
            </a:r>
          </a:p>
        </p:txBody>
      </p:sp>
      <p:sp>
        <p:nvSpPr>
          <p:cNvPr id="10" name="Google Shape;406;p38">
            <a:extLst>
              <a:ext uri="{FF2B5EF4-FFF2-40B4-BE49-F238E27FC236}">
                <a16:creationId xmlns:a16="http://schemas.microsoft.com/office/drawing/2014/main" id="{EC6FE092-B1ED-8970-42D3-64281D01D85C}"/>
              </a:ext>
            </a:extLst>
          </p:cNvPr>
          <p:cNvSpPr/>
          <p:nvPr/>
        </p:nvSpPr>
        <p:spPr>
          <a:xfrm>
            <a:off x="809382" y="3953460"/>
            <a:ext cx="184254" cy="244139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E0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1A"/>
              </a:solidFill>
            </a:endParaRPr>
          </a:p>
        </p:txBody>
      </p:sp>
      <p:grpSp>
        <p:nvGrpSpPr>
          <p:cNvPr id="11" name="Google Shape;467;p38">
            <a:extLst>
              <a:ext uri="{FF2B5EF4-FFF2-40B4-BE49-F238E27FC236}">
                <a16:creationId xmlns:a16="http://schemas.microsoft.com/office/drawing/2014/main" id="{78B7070D-90F7-7A6B-5855-378800487B0A}"/>
              </a:ext>
            </a:extLst>
          </p:cNvPr>
          <p:cNvGrpSpPr/>
          <p:nvPr/>
        </p:nvGrpSpPr>
        <p:grpSpPr>
          <a:xfrm>
            <a:off x="778035" y="5199702"/>
            <a:ext cx="270319" cy="189659"/>
            <a:chOff x="-309750" y="1883571"/>
            <a:chExt cx="466500" cy="327302"/>
          </a:xfrm>
          <a:solidFill>
            <a:srgbClr val="E02027"/>
          </a:solidFill>
        </p:grpSpPr>
        <p:sp>
          <p:nvSpPr>
            <p:cNvPr id="12" name="Google Shape;468;p38">
              <a:extLst>
                <a:ext uri="{FF2B5EF4-FFF2-40B4-BE49-F238E27FC236}">
                  <a16:creationId xmlns:a16="http://schemas.microsoft.com/office/drawing/2014/main" id="{FDCAF312-1768-6612-BDF2-20F48C923AB2}"/>
                </a:ext>
              </a:extLst>
            </p:cNvPr>
            <p:cNvSpPr/>
            <p:nvPr/>
          </p:nvSpPr>
          <p:spPr>
            <a:xfrm>
              <a:off x="-309750" y="1883571"/>
              <a:ext cx="466500" cy="197851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13" name="Google Shape;469;p38">
              <a:extLst>
                <a:ext uri="{FF2B5EF4-FFF2-40B4-BE49-F238E27FC236}">
                  <a16:creationId xmlns:a16="http://schemas.microsoft.com/office/drawing/2014/main" id="{63D66D3E-6DFD-9C0F-FBBF-2996D6F424D2}"/>
                </a:ext>
              </a:extLst>
            </p:cNvPr>
            <p:cNvSpPr/>
            <p:nvPr/>
          </p:nvSpPr>
          <p:spPr>
            <a:xfrm>
              <a:off x="-309750" y="1927548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</p:grpSp>
      <p:grpSp>
        <p:nvGrpSpPr>
          <p:cNvPr id="14" name="Google Shape;539;p38">
            <a:extLst>
              <a:ext uri="{FF2B5EF4-FFF2-40B4-BE49-F238E27FC236}">
                <a16:creationId xmlns:a16="http://schemas.microsoft.com/office/drawing/2014/main" id="{71A42096-CD74-1FA6-CB79-3F7A9DD03D66}"/>
              </a:ext>
            </a:extLst>
          </p:cNvPr>
          <p:cNvGrpSpPr/>
          <p:nvPr/>
        </p:nvGrpSpPr>
        <p:grpSpPr>
          <a:xfrm>
            <a:off x="785793" y="5750853"/>
            <a:ext cx="280071" cy="269725"/>
            <a:chOff x="1772753" y="3726237"/>
            <a:chExt cx="462850" cy="445754"/>
          </a:xfrm>
          <a:solidFill>
            <a:srgbClr val="E02027"/>
          </a:solidFill>
        </p:grpSpPr>
        <p:sp>
          <p:nvSpPr>
            <p:cNvPr id="15" name="Google Shape;540;p38">
              <a:extLst>
                <a:ext uri="{FF2B5EF4-FFF2-40B4-BE49-F238E27FC236}">
                  <a16:creationId xmlns:a16="http://schemas.microsoft.com/office/drawing/2014/main" id="{287C9C77-E0B8-FB8C-9699-B5D83BB7757C}"/>
                </a:ext>
              </a:extLst>
            </p:cNvPr>
            <p:cNvSpPr/>
            <p:nvPr/>
          </p:nvSpPr>
          <p:spPr>
            <a:xfrm>
              <a:off x="1891201" y="4076716"/>
              <a:ext cx="225951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16" name="Google Shape;541;p38">
              <a:extLst>
                <a:ext uri="{FF2B5EF4-FFF2-40B4-BE49-F238E27FC236}">
                  <a16:creationId xmlns:a16="http://schemas.microsoft.com/office/drawing/2014/main" id="{959A803B-1B57-9EF7-E5E9-FEEE093CFCA7}"/>
                </a:ext>
              </a:extLst>
            </p:cNvPr>
            <p:cNvSpPr/>
            <p:nvPr/>
          </p:nvSpPr>
          <p:spPr>
            <a:xfrm>
              <a:off x="1772753" y="3726237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7" name="Google Shape;538;p38">
            <a:extLst>
              <a:ext uri="{FF2B5EF4-FFF2-40B4-BE49-F238E27FC236}">
                <a16:creationId xmlns:a16="http://schemas.microsoft.com/office/drawing/2014/main" id="{8D34559E-8EF3-D525-B2A6-3153A5A2A57C}"/>
              </a:ext>
            </a:extLst>
          </p:cNvPr>
          <p:cNvSpPr/>
          <p:nvPr/>
        </p:nvSpPr>
        <p:spPr>
          <a:xfrm>
            <a:off x="828171" y="4524624"/>
            <a:ext cx="170045" cy="294608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E0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1A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29683F-94AB-B780-205F-170F90CE370E}"/>
              </a:ext>
            </a:extLst>
          </p:cNvPr>
          <p:cNvSpPr txBox="1"/>
          <p:nvPr/>
        </p:nvSpPr>
        <p:spPr>
          <a:xfrm>
            <a:off x="643803" y="837422"/>
            <a:ext cx="5514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163456"/>
                </a:solidFill>
                <a:latin typeface="Acumin Pro Condensed Black" panose="020B0506020202020204" pitchFamily="34" charset="77"/>
                <a:cs typeface="Poppins SemiBold" panose="00000700000000000000" pitchFamily="2" charset="0"/>
              </a:rPr>
              <a:t>Thank</a:t>
            </a:r>
            <a:r>
              <a:rPr lang="en-US" sz="8000" b="1" dirty="0">
                <a:solidFill>
                  <a:schemeClr val="bg1">
                    <a:lumMod val="95000"/>
                  </a:schemeClr>
                </a:solidFill>
                <a:latin typeface="Acumin Pro Condensed Black" panose="020B0506020202020204" pitchFamily="34" charset="77"/>
                <a:cs typeface="Poppins SemiBold" panose="00000700000000000000" pitchFamily="2" charset="0"/>
              </a:rPr>
              <a:t> You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32ACF2-48BC-7FFE-8387-3CF82A9A0139}"/>
              </a:ext>
            </a:extLst>
          </p:cNvPr>
          <p:cNvSpPr txBox="1"/>
          <p:nvPr/>
        </p:nvSpPr>
        <p:spPr>
          <a:xfrm>
            <a:off x="778035" y="2154168"/>
            <a:ext cx="44559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63456"/>
                </a:solidFill>
                <a:latin typeface="Acumin Pro ExtraCondensed" panose="020B0508020202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For more information visit: </a:t>
            </a:r>
          </a:p>
          <a:p>
            <a:r>
              <a:rPr lang="en-US" sz="2400" b="1" dirty="0">
                <a:solidFill>
                  <a:schemeClr val="bg1"/>
                </a:solidFill>
                <a:latin typeface="Acumin Pro ExtraCondensed" panose="020B0508020202020204" pitchFamily="34" charset="77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GFCA Legal Services</a:t>
            </a:r>
            <a:endParaRPr lang="en-US" sz="2400" b="1" dirty="0">
              <a:solidFill>
                <a:schemeClr val="bg1"/>
              </a:solidFill>
              <a:latin typeface="Acumin Pro ExtraCondensed" panose="020B0508020202020204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24CA0-014D-53D3-C0C8-CA29037B1888}"/>
              </a:ext>
            </a:extLst>
          </p:cNvPr>
          <p:cNvSpPr txBox="1"/>
          <p:nvPr/>
        </p:nvSpPr>
        <p:spPr>
          <a:xfrm>
            <a:off x="9030976" y="1678072"/>
            <a:ext cx="2489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6D2D8"/>
                </a:solidFill>
                <a:latin typeface="Acumin Pro Condensed Black" panose="020B0506020202020204" pitchFamily="34" charset="77"/>
              </a:rPr>
              <a:t>Sign up for The Collaborator</a:t>
            </a:r>
            <a:r>
              <a:rPr lang="en-US" sz="1600" dirty="0">
                <a:solidFill>
                  <a:srgbClr val="A6D2D8"/>
                </a:solidFill>
                <a:latin typeface="Acumin Pro Condensed" panose="020B0506020202020204" pitchFamily="34" charset="77"/>
              </a:rPr>
              <a:t>, </a:t>
            </a:r>
          </a:p>
          <a:p>
            <a:r>
              <a:rPr lang="en-US" sz="1600" dirty="0">
                <a:solidFill>
                  <a:schemeClr val="bg1"/>
                </a:solidFill>
                <a:latin typeface="Acumin Pro Condensed" panose="020B0506020202020204" pitchFamily="34" charset="77"/>
              </a:rPr>
              <a:t>GCFA's monthly newsletter that contains free legal resources and news you need for your ministry</a:t>
            </a:r>
            <a:r>
              <a:rPr lang="en-US" sz="1600" dirty="0">
                <a:solidFill>
                  <a:srgbClr val="09284E"/>
                </a:solidFill>
                <a:latin typeface="Acumin Pro Condensed" panose="020B0506020202020204" pitchFamily="34" charset="77"/>
              </a:rPr>
              <a:t>.</a:t>
            </a:r>
            <a:endParaRPr lang="en-US" dirty="0">
              <a:solidFill>
                <a:srgbClr val="09284E"/>
              </a:solidFill>
              <a:latin typeface="Acumin Pro Condensed" panose="020B0506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3F61D-7BD6-CFE0-65D6-B2F7577F06F3}"/>
              </a:ext>
            </a:extLst>
          </p:cNvPr>
          <p:cNvSpPr txBox="1"/>
          <p:nvPr/>
        </p:nvSpPr>
        <p:spPr>
          <a:xfrm>
            <a:off x="9030976" y="4346997"/>
            <a:ext cx="2633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6D2D8"/>
                </a:solidFill>
                <a:latin typeface="Acumin Pro Condensed Black" panose="020B0506020202020204" pitchFamily="34" charset="77"/>
              </a:rPr>
              <a:t>Sign up for The Church Protection Connection</a:t>
            </a:r>
            <a:r>
              <a:rPr lang="en-US" sz="1600" dirty="0">
                <a:solidFill>
                  <a:srgbClr val="A6D2D8"/>
                </a:solidFill>
                <a:latin typeface="Acumin Pro Condensed" panose="020B0506020202020204" pitchFamily="34" charset="77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Acumin Pro Condensed" panose="020B0506020202020204" pitchFamily="34" charset="77"/>
              </a:rPr>
              <a:t>UMIP’s monthly newsletter that contains insurance resources and more for your ministry.</a:t>
            </a:r>
          </a:p>
        </p:txBody>
      </p:sp>
      <p:pic>
        <p:nvPicPr>
          <p:cNvPr id="23" name="Picture 22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1AF062B9-A62B-E5FA-9DF2-B57DB4551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3848" y="4348702"/>
            <a:ext cx="1120175" cy="1120175"/>
          </a:xfrm>
          <a:prstGeom prst="rect">
            <a:avLst/>
          </a:prstGeom>
        </p:spPr>
      </p:pic>
      <p:pic>
        <p:nvPicPr>
          <p:cNvPr id="6" name="Picture 5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41D2869A-D12C-5AA2-57EF-FF4E56CFD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848" y="1635115"/>
            <a:ext cx="1120175" cy="1120175"/>
          </a:xfrm>
          <a:prstGeom prst="rect">
            <a:avLst/>
          </a:prstGeom>
        </p:spPr>
      </p:pic>
      <p:pic>
        <p:nvPicPr>
          <p:cNvPr id="24" name="Picture 23" descr="A black and white logo&#10;&#10;Description automatically generated">
            <a:extLst>
              <a:ext uri="{FF2B5EF4-FFF2-40B4-BE49-F238E27FC236}">
                <a16:creationId xmlns:a16="http://schemas.microsoft.com/office/drawing/2014/main" id="{38924474-47F7-778D-2E27-EBCE71F33C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0600" y="909665"/>
            <a:ext cx="1592010" cy="5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08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53D614A-2B45-09F4-9D19-18389E1BD608}"/>
              </a:ext>
            </a:extLst>
          </p:cNvPr>
          <p:cNvSpPr/>
          <p:nvPr/>
        </p:nvSpPr>
        <p:spPr>
          <a:xfrm rot="5400000">
            <a:off x="2881515" y="-2520102"/>
            <a:ext cx="1267965" cy="7030998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BAD98-82B0-C5D7-4D9B-C394A4915B98}"/>
              </a:ext>
            </a:extLst>
          </p:cNvPr>
          <p:cNvSpPr txBox="1"/>
          <p:nvPr/>
        </p:nvSpPr>
        <p:spPr>
          <a:xfrm>
            <a:off x="1176631" y="521384"/>
            <a:ext cx="4919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Why We Care?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1EC3BB-1CA2-1A02-BD87-08694230A7E8}"/>
              </a:ext>
            </a:extLst>
          </p:cNvPr>
          <p:cNvSpPr txBox="1"/>
          <p:nvPr/>
        </p:nvSpPr>
        <p:spPr>
          <a:xfrm>
            <a:off x="690708" y="3711134"/>
            <a:ext cx="5405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We have an obligation to be good stewards of the resources entrusted to 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38FC2-4F15-6A82-F20A-279FC5D2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8D11F-A242-8575-E1C7-84A09C645C3D}"/>
              </a:ext>
            </a:extLst>
          </p:cNvPr>
          <p:cNvSpPr txBox="1"/>
          <p:nvPr/>
        </p:nvSpPr>
        <p:spPr>
          <a:xfrm>
            <a:off x="677119" y="2348578"/>
            <a:ext cx="567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We are the Church, called to be missional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992E0-1D16-C291-F72A-B4D2256B12DE}"/>
              </a:ext>
            </a:extLst>
          </p:cNvPr>
          <p:cNvSpPr txBox="1"/>
          <p:nvPr/>
        </p:nvSpPr>
        <p:spPr>
          <a:xfrm>
            <a:off x="677119" y="5612266"/>
            <a:ext cx="607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We have an obligation to provide safe spaces</a:t>
            </a: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C871208B-CFE5-4733-569E-896CB26713B0}"/>
              </a:ext>
            </a:extLst>
          </p:cNvPr>
          <p:cNvSpPr/>
          <p:nvPr/>
        </p:nvSpPr>
        <p:spPr>
          <a:xfrm rot="5400000">
            <a:off x="2613749" y="-700878"/>
            <a:ext cx="1200329" cy="6745248"/>
          </a:xfrm>
          <a:prstGeom prst="round2SameRect">
            <a:avLst/>
          </a:prstGeom>
          <a:noFill/>
          <a:ln>
            <a:solidFill>
              <a:srgbClr val="A6D2D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BDCE2652-D8F4-75B7-48D7-57234FB4444F}"/>
              </a:ext>
            </a:extLst>
          </p:cNvPr>
          <p:cNvSpPr/>
          <p:nvPr/>
        </p:nvSpPr>
        <p:spPr>
          <a:xfrm rot="5400000">
            <a:off x="2613745" y="902936"/>
            <a:ext cx="1200329" cy="6745248"/>
          </a:xfrm>
          <a:prstGeom prst="round2SameRect">
            <a:avLst/>
          </a:prstGeom>
          <a:noFill/>
          <a:ln>
            <a:solidFill>
              <a:srgbClr val="A6D2D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396524CF-AE3E-6967-EBC2-535AABC69897}"/>
              </a:ext>
            </a:extLst>
          </p:cNvPr>
          <p:cNvSpPr/>
          <p:nvPr/>
        </p:nvSpPr>
        <p:spPr>
          <a:xfrm rot="5400000">
            <a:off x="2613745" y="2572337"/>
            <a:ext cx="1200329" cy="6745248"/>
          </a:xfrm>
          <a:prstGeom prst="round2SameRect">
            <a:avLst/>
          </a:prstGeom>
          <a:noFill/>
          <a:ln>
            <a:solidFill>
              <a:srgbClr val="A6D2D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27EA87-943E-8B09-F56D-A07093B009EB}"/>
              </a:ext>
            </a:extLst>
          </p:cNvPr>
          <p:cNvSpPr/>
          <p:nvPr/>
        </p:nvSpPr>
        <p:spPr>
          <a:xfrm>
            <a:off x="7422364" y="1799467"/>
            <a:ext cx="4114800" cy="4023360"/>
          </a:xfrm>
          <a:prstGeom prst="ellipse">
            <a:avLst/>
          </a:prstGeom>
          <a:blipFill>
            <a:blip r:embed="rId4"/>
            <a:stretch>
              <a:fillRect l="-22222" t="-3408" r="-22222" b="-113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27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53D614A-2B45-09F4-9D19-18389E1BD608}"/>
              </a:ext>
            </a:extLst>
          </p:cNvPr>
          <p:cNvSpPr/>
          <p:nvPr/>
        </p:nvSpPr>
        <p:spPr>
          <a:xfrm rot="5400000">
            <a:off x="3246037" y="-2884625"/>
            <a:ext cx="1267965" cy="7760045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BAD98-82B0-C5D7-4D9B-C394A4915B98}"/>
              </a:ext>
            </a:extLst>
          </p:cNvPr>
          <p:cNvSpPr txBox="1"/>
          <p:nvPr/>
        </p:nvSpPr>
        <p:spPr>
          <a:xfrm>
            <a:off x="1104680" y="441399"/>
            <a:ext cx="7241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Providing Safe Places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997E04-C73D-FE3E-C1EA-15709F78DA2C}"/>
              </a:ext>
            </a:extLst>
          </p:cNvPr>
          <p:cNvSpPr/>
          <p:nvPr/>
        </p:nvSpPr>
        <p:spPr>
          <a:xfrm>
            <a:off x="7403783" y="1992544"/>
            <a:ext cx="4114800" cy="4114800"/>
          </a:xfrm>
          <a:prstGeom prst="ellipse">
            <a:avLst/>
          </a:prstGeom>
          <a:blipFill>
            <a:blip r:embed="rId4"/>
            <a:stretch>
              <a:fillRect l="-1111" r="-14445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39E0A1DA-C6D1-B930-0FD0-46866D50A32D}"/>
              </a:ext>
            </a:extLst>
          </p:cNvPr>
          <p:cNvSpPr/>
          <p:nvPr/>
        </p:nvSpPr>
        <p:spPr>
          <a:xfrm rot="16200000" flipV="1">
            <a:off x="1014659" y="816520"/>
            <a:ext cx="4281136" cy="6633184"/>
          </a:xfrm>
          <a:prstGeom prst="round2SameRect">
            <a:avLst/>
          </a:prstGeom>
          <a:noFill/>
          <a:ln>
            <a:solidFill>
              <a:srgbClr val="A6D2D8"/>
            </a:solidFill>
          </a:ln>
          <a:effectLst>
            <a:outerShdw blurRad="50800" dist="50800" dir="5400000" algn="ctr" rotWithShape="0">
              <a:srgbClr val="000000">
                <a:alpha val="786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1EC3BB-1CA2-1A02-BD87-08694230A7E8}"/>
              </a:ext>
            </a:extLst>
          </p:cNvPr>
          <p:cNvSpPr txBox="1"/>
          <p:nvPr/>
        </p:nvSpPr>
        <p:spPr>
          <a:xfrm>
            <a:off x="673417" y="2728881"/>
            <a:ext cx="5509052" cy="280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A moral imperative – and more</a:t>
            </a:r>
          </a:p>
          <a:p>
            <a:pPr marL="1198545" lvl="1" indent="-571500" defTabSz="121917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The sad facts relating to sexual abuse litigation and churches</a:t>
            </a:r>
          </a:p>
          <a:p>
            <a:pPr marL="1198545" lvl="1" indent="-571500" defTabSz="121917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Impact on people</a:t>
            </a:r>
          </a:p>
          <a:p>
            <a:pPr marL="1198545" lvl="1" indent="-571500" defTabSz="121917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Impact on ministry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B8352-8DBE-A3EE-4448-CAF0E50D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09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53D614A-2B45-09F4-9D19-18389E1BD608}"/>
              </a:ext>
            </a:extLst>
          </p:cNvPr>
          <p:cNvSpPr/>
          <p:nvPr/>
        </p:nvSpPr>
        <p:spPr>
          <a:xfrm rot="5400000">
            <a:off x="3915821" y="-3554410"/>
            <a:ext cx="1267965" cy="9099615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BAD98-82B0-C5D7-4D9B-C394A4915B98}"/>
              </a:ext>
            </a:extLst>
          </p:cNvPr>
          <p:cNvSpPr txBox="1"/>
          <p:nvPr/>
        </p:nvSpPr>
        <p:spPr>
          <a:xfrm>
            <a:off x="929273" y="441399"/>
            <a:ext cx="7241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Providing Safe Places – 4 Ps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5902F2-C9DF-37F5-2187-1DDA0F440C5B}"/>
              </a:ext>
            </a:extLst>
          </p:cNvPr>
          <p:cNvGrpSpPr/>
          <p:nvPr/>
        </p:nvGrpSpPr>
        <p:grpSpPr>
          <a:xfrm>
            <a:off x="6098545" y="2260892"/>
            <a:ext cx="4633549" cy="1455938"/>
            <a:chOff x="5732017" y="2217118"/>
            <a:chExt cx="4633549" cy="1455938"/>
          </a:xfrm>
        </p:grpSpPr>
        <p:sp>
          <p:nvSpPr>
            <p:cNvPr id="5" name="Round Same Side Corner Rectangle 4">
              <a:extLst>
                <a:ext uri="{FF2B5EF4-FFF2-40B4-BE49-F238E27FC236}">
                  <a16:creationId xmlns:a16="http://schemas.microsoft.com/office/drawing/2014/main" id="{580BFD7A-B8F9-A354-E354-B47D718A7176}"/>
                </a:ext>
              </a:extLst>
            </p:cNvPr>
            <p:cNvSpPr/>
            <p:nvPr/>
          </p:nvSpPr>
          <p:spPr>
            <a:xfrm rot="16200000" flipV="1">
              <a:off x="8000700" y="1201950"/>
              <a:ext cx="1171389" cy="3530768"/>
            </a:xfrm>
            <a:prstGeom prst="round2SameRect">
              <a:avLst/>
            </a:prstGeom>
            <a:noFill/>
            <a:ln>
              <a:solidFill>
                <a:srgbClr val="A6D2D8"/>
              </a:solidFill>
            </a:ln>
            <a:effectLst>
              <a:outerShdw blurRad="50800" dist="50800" dir="5400000" algn="ctr" rotWithShape="0">
                <a:srgbClr val="000000">
                  <a:alpha val="786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8051B03-3825-92D0-4592-8AF67D0F6622}"/>
                </a:ext>
              </a:extLst>
            </p:cNvPr>
            <p:cNvSpPr/>
            <p:nvPr/>
          </p:nvSpPr>
          <p:spPr>
            <a:xfrm>
              <a:off x="5732017" y="2217118"/>
              <a:ext cx="1455938" cy="145593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6D2D8"/>
              </a:solidFill>
            </a:ln>
            <a:effectLst>
              <a:outerShdw blurRad="50800" dist="34196" dir="9960000" algn="ctr" rotWithShape="0">
                <a:srgbClr val="000000">
                  <a:alpha val="8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 descr="Good Inventory with solid fill">
              <a:extLst>
                <a:ext uri="{FF2B5EF4-FFF2-40B4-BE49-F238E27FC236}">
                  <a16:creationId xmlns:a16="http://schemas.microsoft.com/office/drawing/2014/main" id="{734A8BEC-4C2A-90A0-E937-077E7374E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02786" y="2460291"/>
              <a:ext cx="914400" cy="914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0EF3C3-E579-48F8-D3CD-85A0F750FCF3}"/>
                </a:ext>
              </a:extLst>
            </p:cNvPr>
            <p:cNvSpPr txBox="1"/>
            <p:nvPr/>
          </p:nvSpPr>
          <p:spPr>
            <a:xfrm>
              <a:off x="7199197" y="2505670"/>
              <a:ext cx="31663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spcAft>
                  <a:spcPts val="1200"/>
                </a:spcAft>
              </a:pPr>
              <a:r>
                <a:rPr lang="en-US" sz="5400" b="1" dirty="0">
                  <a:solidFill>
                    <a:schemeClr val="bg1"/>
                  </a:solidFill>
                  <a:latin typeface="Acumin Pro ExtraCondensed Smbd" panose="020B0508020202020204" pitchFamily="34" charset="77"/>
                </a:rPr>
                <a:t>Purpose Check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44635D-12E5-CDBE-5C11-0222C17F4DBA}"/>
              </a:ext>
            </a:extLst>
          </p:cNvPr>
          <p:cNvGrpSpPr/>
          <p:nvPr/>
        </p:nvGrpSpPr>
        <p:grpSpPr>
          <a:xfrm>
            <a:off x="6096000" y="4209665"/>
            <a:ext cx="4682971" cy="1455938"/>
            <a:chOff x="5732017" y="4165891"/>
            <a:chExt cx="4682971" cy="1455938"/>
          </a:xfrm>
        </p:grpSpPr>
        <p:sp>
          <p:nvSpPr>
            <p:cNvPr id="8" name="Round Same Side Corner Rectangle 7">
              <a:extLst>
                <a:ext uri="{FF2B5EF4-FFF2-40B4-BE49-F238E27FC236}">
                  <a16:creationId xmlns:a16="http://schemas.microsoft.com/office/drawing/2014/main" id="{5FED691E-1EC9-A126-3D12-401C7059452C}"/>
                </a:ext>
              </a:extLst>
            </p:cNvPr>
            <p:cNvSpPr/>
            <p:nvPr/>
          </p:nvSpPr>
          <p:spPr>
            <a:xfrm rot="16200000" flipV="1">
              <a:off x="8001973" y="3173254"/>
              <a:ext cx="1171389" cy="3533312"/>
            </a:xfrm>
            <a:prstGeom prst="round2SameRect">
              <a:avLst/>
            </a:prstGeom>
            <a:noFill/>
            <a:ln>
              <a:solidFill>
                <a:srgbClr val="A6D2D8"/>
              </a:solidFill>
            </a:ln>
            <a:effectLst>
              <a:outerShdw blurRad="50800" dist="50800" dir="5400000" algn="ctr" rotWithShape="0">
                <a:srgbClr val="000000">
                  <a:alpha val="786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DF2AFA-E8E0-3D3E-FBCD-8553563DDA80}"/>
                </a:ext>
              </a:extLst>
            </p:cNvPr>
            <p:cNvSpPr/>
            <p:nvPr/>
          </p:nvSpPr>
          <p:spPr>
            <a:xfrm>
              <a:off x="5732017" y="4165891"/>
              <a:ext cx="1455938" cy="145593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6D2D8"/>
              </a:solidFill>
            </a:ln>
            <a:effectLst>
              <a:outerShdw blurRad="50800" dist="34196" dir="9960000" algn="ctr" rotWithShape="0">
                <a:srgbClr val="000000">
                  <a:alpha val="8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Blog with solid fill">
              <a:extLst>
                <a:ext uri="{FF2B5EF4-FFF2-40B4-BE49-F238E27FC236}">
                  <a16:creationId xmlns:a16="http://schemas.microsoft.com/office/drawing/2014/main" id="{15B0AAA9-E8C6-A561-2635-A3D097AF4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02786" y="4447834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1CA4DB-F1FD-FE25-5B46-74171E356105}"/>
                </a:ext>
              </a:extLst>
            </p:cNvPr>
            <p:cNvSpPr txBox="1"/>
            <p:nvPr/>
          </p:nvSpPr>
          <p:spPr>
            <a:xfrm>
              <a:off x="7248618" y="4384422"/>
              <a:ext cx="31663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spcAft>
                  <a:spcPts val="120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Acumin Pro ExtraCondensed Smbd" panose="020B0508020202020204" pitchFamily="34" charset="77"/>
                </a:rPr>
                <a:t>Policy Considerations and Enforcement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4D27EC-C910-3060-87B3-80C827A5EDAA}"/>
              </a:ext>
            </a:extLst>
          </p:cNvPr>
          <p:cNvGrpSpPr/>
          <p:nvPr/>
        </p:nvGrpSpPr>
        <p:grpSpPr>
          <a:xfrm>
            <a:off x="681663" y="4211940"/>
            <a:ext cx="4631182" cy="1455938"/>
            <a:chOff x="701337" y="4211941"/>
            <a:chExt cx="4631182" cy="1455938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F14384EF-3985-A8C5-BA08-E47DB8099081}"/>
                </a:ext>
              </a:extLst>
            </p:cNvPr>
            <p:cNvSpPr/>
            <p:nvPr/>
          </p:nvSpPr>
          <p:spPr>
            <a:xfrm rot="16200000" flipV="1">
              <a:off x="2885477" y="3170980"/>
              <a:ext cx="1171388" cy="3533312"/>
            </a:xfrm>
            <a:prstGeom prst="round2SameRect">
              <a:avLst/>
            </a:prstGeom>
            <a:noFill/>
            <a:ln>
              <a:solidFill>
                <a:srgbClr val="A6D2D8"/>
              </a:solidFill>
            </a:ln>
            <a:effectLst>
              <a:outerShdw blurRad="50800" dist="50800" dir="5400000" algn="ctr" rotWithShape="0">
                <a:srgbClr val="000000">
                  <a:alpha val="786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C60A54-91EF-63CC-390C-FF22FC218D37}"/>
                </a:ext>
              </a:extLst>
            </p:cNvPr>
            <p:cNvSpPr/>
            <p:nvPr/>
          </p:nvSpPr>
          <p:spPr>
            <a:xfrm>
              <a:off x="701337" y="4211941"/>
              <a:ext cx="1455938" cy="145593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6D2D8"/>
              </a:solidFill>
            </a:ln>
            <a:effectLst>
              <a:outerShdw blurRad="50800" dist="34196" dir="9960000" algn="ctr" rotWithShape="0">
                <a:srgbClr val="000000">
                  <a:alpha val="8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Graphic 28" descr="Blockchain with solid fill">
              <a:extLst>
                <a:ext uri="{FF2B5EF4-FFF2-40B4-BE49-F238E27FC236}">
                  <a16:creationId xmlns:a16="http://schemas.microsoft.com/office/drawing/2014/main" id="{27C3FDE0-6784-1BFD-5965-79DA51EC3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2106" y="4447834"/>
              <a:ext cx="914400" cy="9144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28479E-EE85-23E3-C740-32999B6DFDEE}"/>
                </a:ext>
              </a:extLst>
            </p:cNvPr>
            <p:cNvSpPr txBox="1"/>
            <p:nvPr/>
          </p:nvSpPr>
          <p:spPr>
            <a:xfrm>
              <a:off x="2298579" y="4374397"/>
              <a:ext cx="30339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spcAft>
                  <a:spcPts val="120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Acumin Pro ExtraCondensed Smbd" panose="020B0508020202020204" pitchFamily="34" charset="77"/>
                </a:rPr>
                <a:t>Probe Third-Party Organization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291FED-AE0C-CCD7-324C-5F2995A29889}"/>
              </a:ext>
            </a:extLst>
          </p:cNvPr>
          <p:cNvGrpSpPr/>
          <p:nvPr/>
        </p:nvGrpSpPr>
        <p:grpSpPr>
          <a:xfrm>
            <a:off x="701337" y="2192691"/>
            <a:ext cx="4536490" cy="1455938"/>
            <a:chOff x="701337" y="2190711"/>
            <a:chExt cx="4536490" cy="1455938"/>
          </a:xfrm>
        </p:grpSpPr>
        <p:sp>
          <p:nvSpPr>
            <p:cNvPr id="23" name="Round Same Side Corner Rectangle 22">
              <a:extLst>
                <a:ext uri="{FF2B5EF4-FFF2-40B4-BE49-F238E27FC236}">
                  <a16:creationId xmlns:a16="http://schemas.microsoft.com/office/drawing/2014/main" id="{39E0A1DA-C6D1-B930-0FD0-46866D50A32D}"/>
                </a:ext>
              </a:extLst>
            </p:cNvPr>
            <p:cNvSpPr/>
            <p:nvPr/>
          </p:nvSpPr>
          <p:spPr>
            <a:xfrm rot="16200000" flipV="1">
              <a:off x="2885476" y="1203071"/>
              <a:ext cx="1171389" cy="3533312"/>
            </a:xfrm>
            <a:prstGeom prst="round2SameRect">
              <a:avLst/>
            </a:prstGeom>
            <a:noFill/>
            <a:ln>
              <a:solidFill>
                <a:srgbClr val="A6D2D8"/>
              </a:solidFill>
            </a:ln>
            <a:effectLst>
              <a:outerShdw blurRad="50800" dist="50800" dir="5400000" algn="ctr" rotWithShape="0">
                <a:srgbClr val="000000">
                  <a:alpha val="78600"/>
                </a:srgb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520B31-B584-CC8C-C41E-DFD590CED682}"/>
                </a:ext>
              </a:extLst>
            </p:cNvPr>
            <p:cNvSpPr/>
            <p:nvPr/>
          </p:nvSpPr>
          <p:spPr>
            <a:xfrm>
              <a:off x="701337" y="2190711"/>
              <a:ext cx="1455938" cy="145593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6D2D8"/>
              </a:solidFill>
            </a:ln>
            <a:effectLst>
              <a:outerShdw blurRad="50800" dist="34196" dir="9960000" algn="ctr" rotWithShape="0">
                <a:srgbClr val="000000">
                  <a:alpha val="8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Lock with solid fill">
              <a:extLst>
                <a:ext uri="{FF2B5EF4-FFF2-40B4-BE49-F238E27FC236}">
                  <a16:creationId xmlns:a16="http://schemas.microsoft.com/office/drawing/2014/main" id="{2AE6E4DF-B8B6-E8D1-FE51-3EE49C37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9273" y="2438193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1EC3BB-1CA2-1A02-BD87-08694230A7E8}"/>
                </a:ext>
              </a:extLst>
            </p:cNvPr>
            <p:cNvSpPr txBox="1"/>
            <p:nvPr/>
          </p:nvSpPr>
          <p:spPr>
            <a:xfrm>
              <a:off x="2337863" y="2517875"/>
              <a:ext cx="23451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spcAft>
                  <a:spcPts val="1200"/>
                </a:spcAft>
              </a:pPr>
              <a:r>
                <a:rPr lang="en-US" sz="5400" b="1" dirty="0">
                  <a:solidFill>
                    <a:schemeClr val="bg1"/>
                  </a:solidFill>
                  <a:latin typeface="Acumin Pro ExtraCondensed Smbd" panose="020B0508020202020204" pitchFamily="34" charset="77"/>
                </a:rPr>
                <a:t>Prevention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558239-F2A4-FEE6-7484-790F212D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1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53D614A-2B45-09F4-9D19-18389E1BD608}"/>
              </a:ext>
            </a:extLst>
          </p:cNvPr>
          <p:cNvSpPr/>
          <p:nvPr/>
        </p:nvSpPr>
        <p:spPr>
          <a:xfrm rot="5400000">
            <a:off x="3140459" y="-2546948"/>
            <a:ext cx="1267965" cy="7548882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BAD98-82B0-C5D7-4D9B-C394A4915B98}"/>
              </a:ext>
            </a:extLst>
          </p:cNvPr>
          <p:cNvSpPr txBox="1"/>
          <p:nvPr/>
        </p:nvSpPr>
        <p:spPr>
          <a:xfrm>
            <a:off x="2666633" y="686590"/>
            <a:ext cx="4597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Prevention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58725C-28C5-B694-2FB7-4B816A3A8AB5}"/>
              </a:ext>
            </a:extLst>
          </p:cNvPr>
          <p:cNvGrpSpPr/>
          <p:nvPr/>
        </p:nvGrpSpPr>
        <p:grpSpPr>
          <a:xfrm>
            <a:off x="373886" y="212182"/>
            <a:ext cx="2030621" cy="2030621"/>
            <a:chOff x="213198" y="694054"/>
            <a:chExt cx="2030621" cy="203062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520B31-B584-CC8C-C41E-DFD590CED682}"/>
                </a:ext>
              </a:extLst>
            </p:cNvPr>
            <p:cNvSpPr/>
            <p:nvPr/>
          </p:nvSpPr>
          <p:spPr>
            <a:xfrm>
              <a:off x="213198" y="694054"/>
              <a:ext cx="2030621" cy="2030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4196" dir="9960000" algn="ctr" rotWithShape="0">
                <a:srgbClr val="000000">
                  <a:alpha val="8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Lock with solid fill">
              <a:extLst>
                <a:ext uri="{FF2B5EF4-FFF2-40B4-BE49-F238E27FC236}">
                  <a16:creationId xmlns:a16="http://schemas.microsoft.com/office/drawing/2014/main" id="{2AE6E4DF-B8B6-E8D1-FE51-3EE49C37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5021" y="1023792"/>
              <a:ext cx="1275329" cy="127532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71EC3BB-1CA2-1A02-BD87-08694230A7E8}"/>
              </a:ext>
            </a:extLst>
          </p:cNvPr>
          <p:cNvSpPr txBox="1"/>
          <p:nvPr/>
        </p:nvSpPr>
        <p:spPr>
          <a:xfrm>
            <a:off x="1646749" y="3045538"/>
            <a:ext cx="8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121917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Conduct periodic inspections of the premises to ensure safe environment for all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BB6522-E95A-E654-4167-29110D05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91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53D614A-2B45-09F4-9D19-18389E1BD608}"/>
              </a:ext>
            </a:extLst>
          </p:cNvPr>
          <p:cNvSpPr/>
          <p:nvPr/>
        </p:nvSpPr>
        <p:spPr>
          <a:xfrm rot="5400000">
            <a:off x="4446022" y="-3799327"/>
            <a:ext cx="1267965" cy="10160008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BAD98-82B0-C5D7-4D9B-C394A4915B98}"/>
              </a:ext>
            </a:extLst>
          </p:cNvPr>
          <p:cNvSpPr txBox="1"/>
          <p:nvPr/>
        </p:nvSpPr>
        <p:spPr>
          <a:xfrm>
            <a:off x="2918950" y="802635"/>
            <a:ext cx="7241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Probe the Organization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B9DB4A-5185-A01E-F310-63F37A5F623B}"/>
              </a:ext>
            </a:extLst>
          </p:cNvPr>
          <p:cNvGrpSpPr/>
          <p:nvPr/>
        </p:nvGrpSpPr>
        <p:grpSpPr>
          <a:xfrm>
            <a:off x="2013104" y="2256377"/>
            <a:ext cx="8165792" cy="3954929"/>
            <a:chOff x="3379801" y="2274041"/>
            <a:chExt cx="7491106" cy="39549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1EC3BB-1CA2-1A02-BD87-08694230A7E8}"/>
                </a:ext>
              </a:extLst>
            </p:cNvPr>
            <p:cNvSpPr txBox="1"/>
            <p:nvPr/>
          </p:nvSpPr>
          <p:spPr>
            <a:xfrm>
              <a:off x="3427072" y="2274041"/>
              <a:ext cx="67751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defTabSz="121917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000" b="1" dirty="0">
                  <a:solidFill>
                    <a:schemeClr val="bg1"/>
                  </a:solidFill>
                  <a:latin typeface="Acumin Pro ExtraCondensed Smbd" panose="020B0508020202020204" pitchFamily="34" charset="77"/>
                </a:rPr>
                <a:t>Know the organization you are hosting: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702C72-A43A-63B0-201B-F9F0857D5629}"/>
                </a:ext>
              </a:extLst>
            </p:cNvPr>
            <p:cNvSpPr txBox="1"/>
            <p:nvPr/>
          </p:nvSpPr>
          <p:spPr>
            <a:xfrm>
              <a:off x="3379801" y="2981927"/>
              <a:ext cx="7491106" cy="324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57288" lvl="2" indent="-342900" defTabSz="121917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en-US" sz="2500" dirty="0">
                  <a:solidFill>
                    <a:schemeClr val="bg1"/>
                  </a:solidFill>
                  <a:latin typeface="Acumin Pro ExtraCondensed" panose="020B0508020202020204" pitchFamily="34" charset="77"/>
                </a:rPr>
                <a:t>Track record indicating responsible oversight of volunteers and employees?   </a:t>
              </a:r>
            </a:p>
            <a:p>
              <a:pPr marL="1257288" lvl="2" indent="-342900" defTabSz="121917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en-US" sz="2500" dirty="0">
                  <a:solidFill>
                    <a:schemeClr val="bg1"/>
                  </a:solidFill>
                  <a:latin typeface="Acumin Pro ExtraCondensed" panose="020B0508020202020204" pitchFamily="34" charset="77"/>
                </a:rPr>
                <a:t>Children or adults or both?</a:t>
              </a:r>
            </a:p>
            <a:p>
              <a:pPr marL="1257288" lvl="2" indent="-342900" defTabSz="121917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en-US" sz="2500" dirty="0">
                  <a:solidFill>
                    <a:schemeClr val="bg1"/>
                  </a:solidFill>
                  <a:latin typeface="Acumin Pro ExtraCondensed" panose="020B0508020202020204" pitchFamily="34" charset="77"/>
                </a:rPr>
                <a:t>Activities more readily leading to potential abuse situations? </a:t>
              </a:r>
            </a:p>
            <a:p>
              <a:pPr marL="1257288" lvl="2" indent="-342900" defTabSz="121917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en-US" sz="2500" dirty="0">
                  <a:solidFill>
                    <a:schemeClr val="bg1"/>
                  </a:solidFill>
                  <a:latin typeface="Acumin Pro ExtraCondensed" panose="020B0508020202020204" pitchFamily="34" charset="77"/>
                </a:rPr>
                <a:t>Adult leaders adequately vetted and trained?</a:t>
              </a:r>
            </a:p>
            <a:p>
              <a:pPr marL="1257288" lvl="2" indent="-342900" defTabSz="121917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en-US" sz="2500" dirty="0">
                  <a:solidFill>
                    <a:schemeClr val="bg1"/>
                  </a:solidFill>
                  <a:latin typeface="Acumin Pro ExtraCondensed" panose="020B0508020202020204" pitchFamily="34" charset="77"/>
                </a:rPr>
                <a:t>Knowledge of members/participants?</a:t>
              </a:r>
            </a:p>
            <a:p>
              <a:pPr marL="1257288" lvl="2" indent="-342900" defTabSz="121917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en-US" sz="2500" dirty="0">
                  <a:solidFill>
                    <a:schemeClr val="bg1"/>
                  </a:solidFill>
                  <a:latin typeface="Acumin Pro ExtraCondensed" panose="020B0508020202020204" pitchFamily="34" charset="77"/>
                </a:rPr>
                <a:t>Do they have safety and first aid equipment?</a:t>
              </a:r>
            </a:p>
            <a:p>
              <a:pPr marL="1257288" lvl="2" indent="-342900" defTabSz="1219170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en-US" sz="2500" dirty="0">
                  <a:solidFill>
                    <a:schemeClr val="bg1"/>
                  </a:solidFill>
                  <a:latin typeface="Acumin Pro ExtraCondensed" panose="020B0508020202020204" pitchFamily="34" charset="77"/>
                </a:rPr>
                <a:t>Do they use any chemical or hazardous chemicals?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8FCBD519-C97D-930D-137D-84F638FC903B}"/>
              </a:ext>
            </a:extLst>
          </p:cNvPr>
          <p:cNvSpPr/>
          <p:nvPr/>
        </p:nvSpPr>
        <p:spPr>
          <a:xfrm>
            <a:off x="581876" y="265366"/>
            <a:ext cx="2030621" cy="20306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4196" dir="9960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Blockchain with solid fill">
            <a:extLst>
              <a:ext uri="{FF2B5EF4-FFF2-40B4-BE49-F238E27FC236}">
                <a16:creationId xmlns:a16="http://schemas.microsoft.com/office/drawing/2014/main" id="{D4580730-DB8A-F3FC-1A8C-4A58E307C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999" y="459429"/>
            <a:ext cx="1488373" cy="14883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0B1FE-2C03-9C94-13F8-B5E41765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84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53D614A-2B45-09F4-9D19-18389E1BD608}"/>
              </a:ext>
            </a:extLst>
          </p:cNvPr>
          <p:cNvSpPr/>
          <p:nvPr/>
        </p:nvSpPr>
        <p:spPr>
          <a:xfrm rot="5400000">
            <a:off x="3973581" y="-3267195"/>
            <a:ext cx="1267965" cy="9215127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BAD98-82B0-C5D7-4D9B-C394A4915B98}"/>
              </a:ext>
            </a:extLst>
          </p:cNvPr>
          <p:cNvSpPr txBox="1"/>
          <p:nvPr/>
        </p:nvSpPr>
        <p:spPr>
          <a:xfrm>
            <a:off x="2992307" y="780067"/>
            <a:ext cx="4827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Purpose Check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D77BD-D536-4E6D-585D-DFCBE1D60916}"/>
              </a:ext>
            </a:extLst>
          </p:cNvPr>
          <p:cNvSpPr txBox="1"/>
          <p:nvPr/>
        </p:nvSpPr>
        <p:spPr>
          <a:xfrm>
            <a:off x="1828799" y="3185414"/>
            <a:ext cx="9015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121917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Is the purpose of the hosted organization consistent with church’s mission and ministry?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71717C-BC48-C3EE-1FDF-1DD6C7186CFE}"/>
              </a:ext>
            </a:extLst>
          </p:cNvPr>
          <p:cNvSpPr/>
          <p:nvPr/>
        </p:nvSpPr>
        <p:spPr>
          <a:xfrm>
            <a:off x="673485" y="325057"/>
            <a:ext cx="2030621" cy="20306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4196" dir="9960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Good Inventory with solid fill">
            <a:extLst>
              <a:ext uri="{FF2B5EF4-FFF2-40B4-BE49-F238E27FC236}">
                <a16:creationId xmlns:a16="http://schemas.microsoft.com/office/drawing/2014/main" id="{0A46D050-3938-657E-F012-CDA0B8AD4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017" y="632768"/>
            <a:ext cx="1275555" cy="12755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8D5C22-3C21-1714-0C53-F8F68C7D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77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61F2C65E-D6E2-F1E4-9A6B-3D07DB846576}"/>
              </a:ext>
            </a:extLst>
          </p:cNvPr>
          <p:cNvSpPr/>
          <p:nvPr/>
        </p:nvSpPr>
        <p:spPr>
          <a:xfrm rot="5400000">
            <a:off x="3973581" y="-3297701"/>
            <a:ext cx="1267965" cy="9215127"/>
          </a:xfrm>
          <a:prstGeom prst="round2SameRect">
            <a:avLst/>
          </a:prstGeom>
          <a:solidFill>
            <a:srgbClr val="E0202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C82916-667B-79EF-9DD4-79C82436B8B8}"/>
              </a:ext>
            </a:extLst>
          </p:cNvPr>
          <p:cNvSpPr txBox="1"/>
          <p:nvPr/>
        </p:nvSpPr>
        <p:spPr>
          <a:xfrm>
            <a:off x="2479859" y="2372138"/>
            <a:ext cx="5680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121917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Time of use of the building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839A6D-40FE-D972-5FF2-690E28C0C10F}"/>
              </a:ext>
            </a:extLst>
          </p:cNvPr>
          <p:cNvSpPr/>
          <p:nvPr/>
        </p:nvSpPr>
        <p:spPr>
          <a:xfrm>
            <a:off x="673485" y="294551"/>
            <a:ext cx="2030621" cy="20306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4196" dir="9960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BAD98-82B0-C5D7-4D9B-C394A4915B98}"/>
              </a:ext>
            </a:extLst>
          </p:cNvPr>
          <p:cNvSpPr txBox="1"/>
          <p:nvPr/>
        </p:nvSpPr>
        <p:spPr>
          <a:xfrm>
            <a:off x="2836053" y="755863"/>
            <a:ext cx="7241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Policy Considerations</a:t>
            </a:r>
            <a:endParaRPr lang="en-US" sz="6600" b="1" dirty="0">
              <a:solidFill>
                <a:schemeClr val="bg1"/>
              </a:solidFill>
              <a:latin typeface="Acumin Pro ExtraCondensed Smbd" panose="020B0508020202020204" pitchFamily="34" charset="77"/>
              <a:cs typeface="Poppins SemiBold" panose="00000700000000000000" pitchFamily="2" charset="0"/>
            </a:endParaRPr>
          </a:p>
        </p:txBody>
      </p:sp>
      <p:pic>
        <p:nvPicPr>
          <p:cNvPr id="16" name="Graphic 15" descr="Blog with solid fill">
            <a:extLst>
              <a:ext uri="{FF2B5EF4-FFF2-40B4-BE49-F238E27FC236}">
                <a16:creationId xmlns:a16="http://schemas.microsoft.com/office/drawing/2014/main" id="{AC23E0CF-C803-5AD7-CE7C-1824231EA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930" y="698914"/>
            <a:ext cx="1320682" cy="132068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296A551-8713-2BB3-72B8-184C8462831C}"/>
              </a:ext>
            </a:extLst>
          </p:cNvPr>
          <p:cNvSpPr txBox="1"/>
          <p:nvPr/>
        </p:nvSpPr>
        <p:spPr>
          <a:xfrm>
            <a:off x="2479859" y="3317746"/>
            <a:ext cx="63593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121917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1"/>
                </a:solidFill>
                <a:latin typeface="Acumin Pro ExtraCondensed Smbd" panose="020B0508020202020204" pitchFamily="34" charset="77"/>
              </a:rPr>
              <a:t>Location within the building</a:t>
            </a:r>
          </a:p>
          <a:p>
            <a:pPr marL="914400" lvl="1" indent="-457200" defTabSz="121917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Set expectations for security and entry</a:t>
            </a:r>
          </a:p>
          <a:p>
            <a:pPr marL="914400" lvl="1" indent="-457200" defTabSz="121917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Separate access points are better</a:t>
            </a:r>
          </a:p>
          <a:p>
            <a:pPr marL="914400" lvl="1" indent="-457200" defTabSz="121917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Limited access to predetermined areas of the building</a:t>
            </a:r>
          </a:p>
          <a:p>
            <a:pPr lvl="1" defTabSz="1219170">
              <a:spcAft>
                <a:spcPts val="1200"/>
              </a:spcAft>
            </a:pPr>
            <a:endParaRPr lang="en-US" sz="2000" dirty="0">
              <a:solidFill>
                <a:srgbClr val="173456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996DE-7677-1D00-0F7E-F43FD6C8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A25A-CAA6-F045-9C21-050C6615C16C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2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838</Words>
  <Application>Microsoft Office PowerPoint</Application>
  <PresentationFormat>Widescreen</PresentationFormat>
  <Paragraphs>161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Wingdings</vt:lpstr>
      <vt:lpstr>Acumin Pro Condensed Black</vt:lpstr>
      <vt:lpstr>Acumin Pro SemiCondensed Light</vt:lpstr>
      <vt:lpstr>Franklin Gothic Book</vt:lpstr>
      <vt:lpstr>Acumin Pro ExtraCondensed Smbd</vt:lpstr>
      <vt:lpstr>Aptos Display</vt:lpstr>
      <vt:lpstr>Acumin Pro ExtraCondensed</vt:lpstr>
      <vt:lpstr>Arial</vt:lpstr>
      <vt:lpstr>Acumin Pro ExtraCondensed Light</vt:lpstr>
      <vt:lpstr>Aptos</vt:lpstr>
      <vt:lpstr>Acumin Pro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Crystal Hundley</dc:creator>
  <cp:keywords/>
  <dc:description/>
  <cp:lastModifiedBy>Leticia Mayberry Wright</cp:lastModifiedBy>
  <cp:revision>15</cp:revision>
  <dcterms:created xsi:type="dcterms:W3CDTF">2024-05-28T19:14:49Z</dcterms:created>
  <dcterms:modified xsi:type="dcterms:W3CDTF">2024-06-19T17:24:20Z</dcterms:modified>
  <cp:category/>
</cp:coreProperties>
</file>